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56" r:id="rId6"/>
    <p:sldId id="257" r:id="rId7"/>
    <p:sldId id="259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16CC6A-262D-AB47-B53A-57213B66900B}" v="83" dt="2021-03-01T12:35:48.420"/>
    <p1510:client id="{56FD9586-0149-4F1A-B55D-CDD8EBCDCF7F}" v="100" dt="2021-03-01T12:33:32.599"/>
    <p1510:client id="{92FFCD23-20DD-42E3-AF98-FB74FAB209F0}" v="2" dt="2021-03-01T12:12:14.814"/>
    <p1510:client id="{A67200A5-AAFA-4AF9-AC37-372A046AB8F6}" v="11" dt="2021-03-01T12:17:20.560"/>
    <p1510:client id="{D2B086C7-2EEB-49B0-AB14-5AE29739882F}" v="107" dt="2021-03-01T12:49:51.595"/>
    <p1510:client id="{F29370D5-27D5-471B-9324-73AEC5F18D8E}" v="110" dt="2021-03-01T12:28:38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09-03-2021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579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09-03-2021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489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09-03-2021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37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09-03-2021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13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09-03-2021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259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09-03-2021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15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09-03-2021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997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09-03-2021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747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09-03-2021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544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09-03-2021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114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BE9-8156-1245-81FF-CCB4950C7E94}" type="datetimeFigureOut">
              <a:rPr lang="da-DK" smtClean="0"/>
              <a:t>09-03-2021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10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E2BE9-8156-1245-81FF-CCB4950C7E94}" type="datetimeFigureOut">
              <a:rPr lang="da-DK" smtClean="0"/>
              <a:t>09-03-2021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6DC24-9A63-BA45-A14E-0AB47289B7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607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1300" y="1592263"/>
            <a:ext cx="9144000" cy="2387600"/>
          </a:xfrm>
        </p:spPr>
        <p:txBody>
          <a:bodyPr/>
          <a:lstStyle/>
          <a:p>
            <a:r>
              <a:rPr lang="da-DK"/>
              <a:t>Øvelse 1</a:t>
            </a:r>
          </a:p>
        </p:txBody>
      </p:sp>
    </p:spTree>
    <p:extLst>
      <p:ext uri="{BB962C8B-B14F-4D97-AF65-F5344CB8AC3E}">
        <p14:creationId xmlns:p14="http://schemas.microsoft.com/office/powerpoint/2010/main" val="1967108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806609" y="781878"/>
            <a:ext cx="1842052" cy="87464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Elektricitet</a:t>
            </a:r>
          </a:p>
        </p:txBody>
      </p:sp>
      <p:sp>
        <p:nvSpPr>
          <p:cNvPr id="5" name="Rektangel 4"/>
          <p:cNvSpPr/>
          <p:nvPr/>
        </p:nvSpPr>
        <p:spPr>
          <a:xfrm>
            <a:off x="9806609" y="2246243"/>
            <a:ext cx="1842052" cy="87464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Varme</a:t>
            </a:r>
          </a:p>
        </p:txBody>
      </p:sp>
      <p:sp>
        <p:nvSpPr>
          <p:cNvPr id="6" name="Rektangel 5"/>
          <p:cNvSpPr/>
          <p:nvPr/>
        </p:nvSpPr>
        <p:spPr>
          <a:xfrm>
            <a:off x="9806609" y="3710608"/>
            <a:ext cx="1842052" cy="87464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Private &amp; industrielle processer</a:t>
            </a:r>
          </a:p>
        </p:txBody>
      </p:sp>
      <p:sp>
        <p:nvSpPr>
          <p:cNvPr id="7" name="Rektangel 6"/>
          <p:cNvSpPr/>
          <p:nvPr/>
        </p:nvSpPr>
        <p:spPr>
          <a:xfrm>
            <a:off x="9806609" y="5174973"/>
            <a:ext cx="1842052" cy="8746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Transport</a:t>
            </a:r>
          </a:p>
        </p:txBody>
      </p:sp>
      <p:sp>
        <p:nvSpPr>
          <p:cNvPr id="8" name="Rektangel 7"/>
          <p:cNvSpPr/>
          <p:nvPr/>
        </p:nvSpPr>
        <p:spPr>
          <a:xfrm>
            <a:off x="6884504" y="781878"/>
            <a:ext cx="1842052" cy="87464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El-net</a:t>
            </a:r>
          </a:p>
        </p:txBody>
      </p:sp>
      <p:sp>
        <p:nvSpPr>
          <p:cNvPr id="9" name="Rektangel 8"/>
          <p:cNvSpPr/>
          <p:nvPr/>
        </p:nvSpPr>
        <p:spPr>
          <a:xfrm>
            <a:off x="6884504" y="1881809"/>
            <a:ext cx="1842052" cy="87464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Fjernvarmenet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884504" y="2835964"/>
            <a:ext cx="1842052" cy="87464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Individuel opvarmning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710609" y="3988901"/>
            <a:ext cx="1842052" cy="87464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Bygasværker</a:t>
            </a:r>
          </a:p>
        </p:txBody>
      </p:sp>
      <p:sp>
        <p:nvSpPr>
          <p:cNvPr id="12" name="Rektangel 11"/>
          <p:cNvSpPr/>
          <p:nvPr/>
        </p:nvSpPr>
        <p:spPr>
          <a:xfrm>
            <a:off x="6884504" y="4585252"/>
            <a:ext cx="1842052" cy="8746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Biler &amp;busser</a:t>
            </a:r>
            <a:br>
              <a:rPr lang="da-DK">
                <a:solidFill>
                  <a:schemeClr val="tx1"/>
                </a:solidFill>
              </a:rPr>
            </a:br>
            <a:r>
              <a:rPr lang="da-DK">
                <a:solidFill>
                  <a:schemeClr val="tx1"/>
                </a:solidFill>
              </a:rPr>
              <a:t>(Vej)</a:t>
            </a:r>
          </a:p>
        </p:txBody>
      </p:sp>
      <p:sp>
        <p:nvSpPr>
          <p:cNvPr id="13" name="Rektangel 12"/>
          <p:cNvSpPr/>
          <p:nvPr/>
        </p:nvSpPr>
        <p:spPr>
          <a:xfrm>
            <a:off x="6884504" y="5612295"/>
            <a:ext cx="1842052" cy="8746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Tog &amp; metro</a:t>
            </a:r>
            <a:br>
              <a:rPr lang="da-DK">
                <a:solidFill>
                  <a:schemeClr val="tx1"/>
                </a:solidFill>
              </a:rPr>
            </a:br>
            <a:r>
              <a:rPr lang="da-DK">
                <a:solidFill>
                  <a:schemeClr val="tx1"/>
                </a:solidFill>
              </a:rPr>
              <a:t>(Bane)</a:t>
            </a:r>
          </a:p>
        </p:txBody>
      </p:sp>
      <p:sp>
        <p:nvSpPr>
          <p:cNvPr id="14" name="Rektangel 13"/>
          <p:cNvSpPr/>
          <p:nvPr/>
        </p:nvSpPr>
        <p:spPr>
          <a:xfrm>
            <a:off x="3710609" y="1961320"/>
            <a:ext cx="1842052" cy="8746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CHP</a:t>
            </a:r>
          </a:p>
        </p:txBody>
      </p:sp>
      <p:sp>
        <p:nvSpPr>
          <p:cNvPr id="15" name="Rektangel 14"/>
          <p:cNvSpPr/>
          <p:nvPr/>
        </p:nvSpPr>
        <p:spPr>
          <a:xfrm>
            <a:off x="3710609" y="2915475"/>
            <a:ext cx="1842052" cy="8746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Varmeværk</a:t>
            </a:r>
          </a:p>
        </p:txBody>
      </p:sp>
      <p:sp>
        <p:nvSpPr>
          <p:cNvPr id="17" name="Rektangel 16"/>
          <p:cNvSpPr/>
          <p:nvPr/>
        </p:nvSpPr>
        <p:spPr>
          <a:xfrm>
            <a:off x="3710609" y="781878"/>
            <a:ext cx="1842052" cy="87464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Vindmøller</a:t>
            </a:r>
          </a:p>
        </p:txBody>
      </p:sp>
      <p:sp>
        <p:nvSpPr>
          <p:cNvPr id="18" name="Rektangel 17"/>
          <p:cNvSpPr/>
          <p:nvPr/>
        </p:nvSpPr>
        <p:spPr>
          <a:xfrm>
            <a:off x="281610" y="781878"/>
            <a:ext cx="1842052" cy="87464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Vind</a:t>
            </a:r>
          </a:p>
        </p:txBody>
      </p:sp>
      <p:sp>
        <p:nvSpPr>
          <p:cNvPr id="19" name="Rektangel 18"/>
          <p:cNvSpPr/>
          <p:nvPr/>
        </p:nvSpPr>
        <p:spPr>
          <a:xfrm>
            <a:off x="281610" y="1961320"/>
            <a:ext cx="1842052" cy="8746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Kul</a:t>
            </a:r>
          </a:p>
        </p:txBody>
      </p:sp>
      <p:sp>
        <p:nvSpPr>
          <p:cNvPr id="20" name="Rektangel 19"/>
          <p:cNvSpPr/>
          <p:nvPr/>
        </p:nvSpPr>
        <p:spPr>
          <a:xfrm>
            <a:off x="281610" y="5174973"/>
            <a:ext cx="1842052" cy="8746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Olie</a:t>
            </a:r>
          </a:p>
        </p:txBody>
      </p:sp>
      <p:sp>
        <p:nvSpPr>
          <p:cNvPr id="21" name="Rektangel 20"/>
          <p:cNvSpPr/>
          <p:nvPr/>
        </p:nvSpPr>
        <p:spPr>
          <a:xfrm>
            <a:off x="281610" y="3988901"/>
            <a:ext cx="1842052" cy="87464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Naturgas</a:t>
            </a:r>
          </a:p>
        </p:txBody>
      </p:sp>
      <p:sp>
        <p:nvSpPr>
          <p:cNvPr id="22" name="Rektangel 21"/>
          <p:cNvSpPr/>
          <p:nvPr/>
        </p:nvSpPr>
        <p:spPr>
          <a:xfrm>
            <a:off x="281610" y="2915475"/>
            <a:ext cx="1842052" cy="87464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Biomass</a:t>
            </a:r>
          </a:p>
        </p:txBody>
      </p:sp>
      <p:cxnSp>
        <p:nvCxnSpPr>
          <p:cNvPr id="24" name="Lige pilforbindelse 23"/>
          <p:cNvCxnSpPr>
            <a:stCxn id="18" idx="3"/>
            <a:endCxn id="17" idx="1"/>
          </p:cNvCxnSpPr>
          <p:nvPr/>
        </p:nvCxnSpPr>
        <p:spPr>
          <a:xfrm>
            <a:off x="2123662" y="1219200"/>
            <a:ext cx="15869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pilforbindelse 25"/>
          <p:cNvCxnSpPr>
            <a:stCxn id="17" idx="3"/>
            <a:endCxn id="8" idx="1"/>
          </p:cNvCxnSpPr>
          <p:nvPr/>
        </p:nvCxnSpPr>
        <p:spPr>
          <a:xfrm>
            <a:off x="5552661" y="1219200"/>
            <a:ext cx="13318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pilforbindelse 30"/>
          <p:cNvCxnSpPr>
            <a:stCxn id="8" idx="3"/>
            <a:endCxn id="4" idx="1"/>
          </p:cNvCxnSpPr>
          <p:nvPr/>
        </p:nvCxnSpPr>
        <p:spPr>
          <a:xfrm>
            <a:off x="8726556" y="1219200"/>
            <a:ext cx="10800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pilforbindelse 32"/>
          <p:cNvCxnSpPr>
            <a:stCxn id="19" idx="3"/>
            <a:endCxn id="14" idx="1"/>
          </p:cNvCxnSpPr>
          <p:nvPr/>
        </p:nvCxnSpPr>
        <p:spPr>
          <a:xfrm>
            <a:off x="2123662" y="2398642"/>
            <a:ext cx="15869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Vinklet forbindelse 35"/>
          <p:cNvCxnSpPr>
            <a:stCxn id="22" idx="3"/>
          </p:cNvCxnSpPr>
          <p:nvPr/>
        </p:nvCxnSpPr>
        <p:spPr>
          <a:xfrm flipV="1">
            <a:off x="2123662" y="2517913"/>
            <a:ext cx="1586947" cy="834884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Lige pilforbindelse 37"/>
          <p:cNvCxnSpPr>
            <a:stCxn id="22" idx="3"/>
            <a:endCxn id="15" idx="1"/>
          </p:cNvCxnSpPr>
          <p:nvPr/>
        </p:nvCxnSpPr>
        <p:spPr>
          <a:xfrm>
            <a:off x="2123662" y="3352797"/>
            <a:ext cx="1586947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pilforbindelse 39"/>
          <p:cNvCxnSpPr>
            <a:stCxn id="21" idx="3"/>
            <a:endCxn id="11" idx="1"/>
          </p:cNvCxnSpPr>
          <p:nvPr/>
        </p:nvCxnSpPr>
        <p:spPr>
          <a:xfrm>
            <a:off x="2123662" y="4426223"/>
            <a:ext cx="15869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Vinklet forbindelse 41"/>
          <p:cNvCxnSpPr>
            <a:stCxn id="22" idx="3"/>
          </p:cNvCxnSpPr>
          <p:nvPr/>
        </p:nvCxnSpPr>
        <p:spPr>
          <a:xfrm>
            <a:off x="2123662" y="3352797"/>
            <a:ext cx="1586947" cy="927655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Vinklet forbindelse 45"/>
          <p:cNvCxnSpPr>
            <a:stCxn id="20" idx="3"/>
            <a:endCxn id="13" idx="1"/>
          </p:cNvCxnSpPr>
          <p:nvPr/>
        </p:nvCxnSpPr>
        <p:spPr>
          <a:xfrm>
            <a:off x="2123662" y="5612295"/>
            <a:ext cx="4760842" cy="437322"/>
          </a:xfrm>
          <a:prstGeom prst="bentConnector3">
            <a:avLst>
              <a:gd name="adj1" fmla="val 8507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Vinklet forbindelse 47"/>
          <p:cNvCxnSpPr>
            <a:stCxn id="20" idx="3"/>
            <a:endCxn id="10" idx="1"/>
          </p:cNvCxnSpPr>
          <p:nvPr/>
        </p:nvCxnSpPr>
        <p:spPr>
          <a:xfrm flipV="1">
            <a:off x="2123662" y="3273286"/>
            <a:ext cx="4760842" cy="2339009"/>
          </a:xfrm>
          <a:prstGeom prst="bentConnector3">
            <a:avLst>
              <a:gd name="adj1" fmla="val 8507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Lige pilforbindelse 53"/>
          <p:cNvCxnSpPr>
            <a:endCxn id="12" idx="1"/>
          </p:cNvCxnSpPr>
          <p:nvPr/>
        </p:nvCxnSpPr>
        <p:spPr>
          <a:xfrm>
            <a:off x="6192078" y="5022574"/>
            <a:ext cx="6924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Lige pilforbindelse 58"/>
          <p:cNvCxnSpPr>
            <a:endCxn id="6" idx="1"/>
          </p:cNvCxnSpPr>
          <p:nvPr/>
        </p:nvCxnSpPr>
        <p:spPr>
          <a:xfrm>
            <a:off x="5552661" y="4147930"/>
            <a:ext cx="4253948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Lige pilforbindelse 66"/>
          <p:cNvCxnSpPr/>
          <p:nvPr/>
        </p:nvCxnSpPr>
        <p:spPr>
          <a:xfrm>
            <a:off x="5552660" y="2239617"/>
            <a:ext cx="133184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Vinklet forbindelse 68"/>
          <p:cNvCxnSpPr>
            <a:stCxn id="15" idx="3"/>
          </p:cNvCxnSpPr>
          <p:nvPr/>
        </p:nvCxnSpPr>
        <p:spPr>
          <a:xfrm flipV="1">
            <a:off x="5552661" y="2398642"/>
            <a:ext cx="1331842" cy="954155"/>
          </a:xfrm>
          <a:prstGeom prst="bentConnector3">
            <a:avLst>
              <a:gd name="adj1" fmla="val 22139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Vinklet forbindelse 71"/>
          <p:cNvCxnSpPr>
            <a:stCxn id="9" idx="3"/>
            <a:endCxn id="5" idx="1"/>
          </p:cNvCxnSpPr>
          <p:nvPr/>
        </p:nvCxnSpPr>
        <p:spPr>
          <a:xfrm>
            <a:off x="8726556" y="2319131"/>
            <a:ext cx="1080053" cy="364434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Vinklet forbindelse 73"/>
          <p:cNvCxnSpPr>
            <a:stCxn id="10" idx="3"/>
          </p:cNvCxnSpPr>
          <p:nvPr/>
        </p:nvCxnSpPr>
        <p:spPr>
          <a:xfrm flipV="1">
            <a:off x="8726556" y="2792896"/>
            <a:ext cx="1080053" cy="480390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Vinklet forbindelse 75"/>
          <p:cNvCxnSpPr>
            <a:stCxn id="12" idx="3"/>
            <a:endCxn id="7" idx="1"/>
          </p:cNvCxnSpPr>
          <p:nvPr/>
        </p:nvCxnSpPr>
        <p:spPr>
          <a:xfrm>
            <a:off x="8726556" y="5022574"/>
            <a:ext cx="1080053" cy="58972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Vinklet forbindelse 77"/>
          <p:cNvCxnSpPr>
            <a:stCxn id="13" idx="3"/>
          </p:cNvCxnSpPr>
          <p:nvPr/>
        </p:nvCxnSpPr>
        <p:spPr>
          <a:xfrm flipV="1">
            <a:off x="8726556" y="5738191"/>
            <a:ext cx="1080053" cy="31142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Vinklet forbindelse 81"/>
          <p:cNvCxnSpPr/>
          <p:nvPr/>
        </p:nvCxnSpPr>
        <p:spPr>
          <a:xfrm rot="10800000" flipV="1">
            <a:off x="6871252" y="1404728"/>
            <a:ext cx="12700" cy="3803374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Lige forbindelse 83"/>
          <p:cNvCxnSpPr/>
          <p:nvPr/>
        </p:nvCxnSpPr>
        <p:spPr>
          <a:xfrm>
            <a:off x="6652591" y="5208102"/>
            <a:ext cx="0" cy="622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Lige pilforbindelse 85"/>
          <p:cNvCxnSpPr/>
          <p:nvPr/>
        </p:nvCxnSpPr>
        <p:spPr>
          <a:xfrm>
            <a:off x="6645349" y="5830956"/>
            <a:ext cx="2259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Vinklet forbindelse 87"/>
          <p:cNvCxnSpPr/>
          <p:nvPr/>
        </p:nvCxnSpPr>
        <p:spPr>
          <a:xfrm flipV="1">
            <a:off x="5552660" y="1104900"/>
            <a:ext cx="1318591" cy="10033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felt 1"/>
          <p:cNvSpPr txBox="1"/>
          <p:nvPr/>
        </p:nvSpPr>
        <p:spPr>
          <a:xfrm>
            <a:off x="5435877" y="127624"/>
            <a:ext cx="136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/>
              <a:t>Copenhagen</a:t>
            </a:r>
          </a:p>
        </p:txBody>
      </p:sp>
      <p:sp>
        <p:nvSpPr>
          <p:cNvPr id="30" name="Tekstfelt 29"/>
          <p:cNvSpPr txBox="1"/>
          <p:nvPr/>
        </p:nvSpPr>
        <p:spPr>
          <a:xfrm>
            <a:off x="8765909" y="268548"/>
            <a:ext cx="1177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/>
              <a:t>Import/eksport</a:t>
            </a:r>
          </a:p>
        </p:txBody>
      </p:sp>
      <p:cxnSp>
        <p:nvCxnSpPr>
          <p:cNvPr id="34" name="Vinklet forbindelse 33"/>
          <p:cNvCxnSpPr/>
          <p:nvPr/>
        </p:nvCxnSpPr>
        <p:spPr>
          <a:xfrm flipV="1">
            <a:off x="8751956" y="545547"/>
            <a:ext cx="526536" cy="546653"/>
          </a:xfrm>
          <a:prstGeom prst="bentConnector2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Vinklet forbindelse 43"/>
          <p:cNvCxnSpPr/>
          <p:nvPr/>
        </p:nvCxnSpPr>
        <p:spPr>
          <a:xfrm flipV="1">
            <a:off x="8878956" y="545547"/>
            <a:ext cx="526536" cy="1646584"/>
          </a:xfrm>
          <a:prstGeom prst="bentConnector2">
            <a:avLst/>
          </a:prstGeom>
          <a:ln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419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4889777" y="153024"/>
            <a:ext cx="2457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/>
              <a:t>Energidiagram symboler</a:t>
            </a:r>
          </a:p>
        </p:txBody>
      </p:sp>
      <p:sp>
        <p:nvSpPr>
          <p:cNvPr id="5" name="Ellipse 4"/>
          <p:cNvSpPr/>
          <p:nvPr/>
        </p:nvSpPr>
        <p:spPr>
          <a:xfrm>
            <a:off x="570557" y="1088390"/>
            <a:ext cx="1360170" cy="130302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>
                <a:solidFill>
                  <a:schemeClr val="tx1"/>
                </a:solidFill>
              </a:rPr>
              <a:t>Energi</a:t>
            </a:r>
          </a:p>
          <a:p>
            <a:pPr algn="ctr"/>
            <a:r>
              <a:rPr lang="da-DK" sz="1400">
                <a:solidFill>
                  <a:schemeClr val="tx1"/>
                </a:solidFill>
              </a:rPr>
              <a:t>kilde</a:t>
            </a:r>
          </a:p>
        </p:txBody>
      </p:sp>
      <p:sp>
        <p:nvSpPr>
          <p:cNvPr id="6" name="Heksagon 5"/>
          <p:cNvSpPr/>
          <p:nvPr/>
        </p:nvSpPr>
        <p:spPr>
          <a:xfrm>
            <a:off x="4465599" y="1077389"/>
            <a:ext cx="1600200" cy="1303020"/>
          </a:xfrm>
          <a:prstGeom prst="hexag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>
                <a:solidFill>
                  <a:schemeClr val="tx1"/>
                </a:solidFill>
              </a:rPr>
              <a:t>Forbrug</a:t>
            </a:r>
          </a:p>
        </p:txBody>
      </p:sp>
      <p:sp>
        <p:nvSpPr>
          <p:cNvPr id="7" name="Vinkel 6"/>
          <p:cNvSpPr/>
          <p:nvPr/>
        </p:nvSpPr>
        <p:spPr>
          <a:xfrm>
            <a:off x="2317636" y="1069769"/>
            <a:ext cx="1691640" cy="1303020"/>
          </a:xfrm>
          <a:prstGeom prst="chevron">
            <a:avLst>
              <a:gd name="adj" fmla="val 18421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>
                <a:solidFill>
                  <a:schemeClr val="tx1"/>
                </a:solidFill>
              </a:rPr>
              <a:t>Konvertering</a:t>
            </a:r>
          </a:p>
        </p:txBody>
      </p:sp>
      <p:sp>
        <p:nvSpPr>
          <p:cNvPr id="10" name="Rektangel 9"/>
          <p:cNvSpPr/>
          <p:nvPr/>
        </p:nvSpPr>
        <p:spPr>
          <a:xfrm>
            <a:off x="9549944" y="1077389"/>
            <a:ext cx="1435100" cy="13030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>
                <a:solidFill>
                  <a:schemeClr val="tx1"/>
                </a:solidFill>
              </a:rPr>
              <a:t>Andet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741857" y="668258"/>
            <a:ext cx="99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/>
              <a:t>Symboler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594957" y="2839958"/>
            <a:ext cx="1138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/>
              <a:t>Farvekoder</a:t>
            </a:r>
          </a:p>
        </p:txBody>
      </p:sp>
      <p:grpSp>
        <p:nvGrpSpPr>
          <p:cNvPr id="36" name="Grupper 35"/>
          <p:cNvGrpSpPr/>
          <p:nvPr/>
        </p:nvGrpSpPr>
        <p:grpSpPr>
          <a:xfrm>
            <a:off x="6511257" y="1059669"/>
            <a:ext cx="883896" cy="1384518"/>
            <a:chOff x="6673444" y="995891"/>
            <a:chExt cx="883896" cy="1384518"/>
          </a:xfrm>
        </p:grpSpPr>
        <p:grpSp>
          <p:nvGrpSpPr>
            <p:cNvPr id="25" name="Grupper 24"/>
            <p:cNvGrpSpPr/>
            <p:nvPr/>
          </p:nvGrpSpPr>
          <p:grpSpPr>
            <a:xfrm>
              <a:off x="6816967" y="1377109"/>
              <a:ext cx="558800" cy="1003300"/>
              <a:chOff x="6946900" y="1371600"/>
              <a:chExt cx="558800" cy="1003300"/>
            </a:xfrm>
          </p:grpSpPr>
          <p:cxnSp>
            <p:nvCxnSpPr>
              <p:cNvPr id="15" name="Lige pilforbindelse 14"/>
              <p:cNvCxnSpPr/>
              <p:nvPr/>
            </p:nvCxnSpPr>
            <p:spPr>
              <a:xfrm>
                <a:off x="7245325" y="1371600"/>
                <a:ext cx="0" cy="762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Lige forbindelse 16"/>
              <p:cNvCxnSpPr/>
              <p:nvPr/>
            </p:nvCxnSpPr>
            <p:spPr>
              <a:xfrm>
                <a:off x="6946900" y="2146300"/>
                <a:ext cx="558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Lige forbindelse 18"/>
              <p:cNvCxnSpPr/>
              <p:nvPr/>
            </p:nvCxnSpPr>
            <p:spPr>
              <a:xfrm>
                <a:off x="7048500" y="2260600"/>
                <a:ext cx="3937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Lige forbindelse 20"/>
              <p:cNvCxnSpPr/>
              <p:nvPr/>
            </p:nvCxnSpPr>
            <p:spPr>
              <a:xfrm>
                <a:off x="7150100" y="2374900"/>
                <a:ext cx="2159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kstfelt 25"/>
            <p:cNvSpPr txBox="1"/>
            <p:nvPr/>
          </p:nvSpPr>
          <p:spPr>
            <a:xfrm>
              <a:off x="6673444" y="995891"/>
              <a:ext cx="88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/>
                <a:t>Energitab</a:t>
              </a:r>
            </a:p>
          </p:txBody>
        </p:sp>
      </p:grpSp>
      <p:grpSp>
        <p:nvGrpSpPr>
          <p:cNvPr id="29" name="Grupper 28"/>
          <p:cNvGrpSpPr/>
          <p:nvPr/>
        </p:nvGrpSpPr>
        <p:grpSpPr>
          <a:xfrm>
            <a:off x="7857001" y="1288859"/>
            <a:ext cx="1076741" cy="1083930"/>
            <a:chOff x="8575179" y="1277748"/>
            <a:chExt cx="1076741" cy="1083930"/>
          </a:xfrm>
        </p:grpSpPr>
        <p:sp>
          <p:nvSpPr>
            <p:cNvPr id="27" name="Tåre 26"/>
            <p:cNvSpPr/>
            <p:nvPr/>
          </p:nvSpPr>
          <p:spPr>
            <a:xfrm rot="18877464">
              <a:off x="8571585" y="1281342"/>
              <a:ext cx="1083930" cy="1076741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Tekstfelt 27"/>
            <p:cNvSpPr txBox="1"/>
            <p:nvPr/>
          </p:nvSpPr>
          <p:spPr>
            <a:xfrm>
              <a:off x="8822348" y="1665823"/>
              <a:ext cx="5824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/>
                <a:t>Lager</a:t>
              </a:r>
            </a:p>
          </p:txBody>
        </p:sp>
      </p:grpSp>
      <p:sp>
        <p:nvSpPr>
          <p:cNvPr id="30" name="Ellipse 29"/>
          <p:cNvSpPr/>
          <p:nvPr/>
        </p:nvSpPr>
        <p:spPr>
          <a:xfrm>
            <a:off x="557420" y="3408680"/>
            <a:ext cx="1360170" cy="130302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>
                <a:solidFill>
                  <a:schemeClr val="tx1"/>
                </a:solidFill>
              </a:rPr>
              <a:t>Elektricitet</a:t>
            </a:r>
            <a:br>
              <a:rPr lang="da-DK" sz="1200">
                <a:solidFill>
                  <a:schemeClr val="tx1"/>
                </a:solidFill>
              </a:rPr>
            </a:br>
            <a:r>
              <a:rPr lang="da-DK" sz="1200">
                <a:solidFill>
                  <a:schemeClr val="tx1"/>
                </a:solidFill>
              </a:rPr>
              <a:t>/Vind</a:t>
            </a:r>
          </a:p>
        </p:txBody>
      </p:sp>
      <p:sp>
        <p:nvSpPr>
          <p:cNvPr id="31" name="Ellipse 30"/>
          <p:cNvSpPr/>
          <p:nvPr/>
        </p:nvSpPr>
        <p:spPr>
          <a:xfrm>
            <a:off x="2429755" y="3427411"/>
            <a:ext cx="1360170" cy="13030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>
                <a:solidFill>
                  <a:schemeClr val="tx1"/>
                </a:solidFill>
              </a:rPr>
              <a:t>Varme</a:t>
            </a:r>
          </a:p>
        </p:txBody>
      </p:sp>
      <p:sp>
        <p:nvSpPr>
          <p:cNvPr id="32" name="Ellipse 31"/>
          <p:cNvSpPr/>
          <p:nvPr/>
        </p:nvSpPr>
        <p:spPr>
          <a:xfrm>
            <a:off x="4302090" y="3427411"/>
            <a:ext cx="1360170" cy="1303020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>
                <a:solidFill>
                  <a:schemeClr val="tx1"/>
                </a:solidFill>
              </a:rPr>
              <a:t>Biomasse</a:t>
            </a:r>
          </a:p>
        </p:txBody>
      </p:sp>
      <p:sp>
        <p:nvSpPr>
          <p:cNvPr id="33" name="Ellipse 32"/>
          <p:cNvSpPr/>
          <p:nvPr/>
        </p:nvSpPr>
        <p:spPr>
          <a:xfrm>
            <a:off x="6090918" y="3408680"/>
            <a:ext cx="1360170" cy="13030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>
                <a:solidFill>
                  <a:schemeClr val="tx1"/>
                </a:solidFill>
              </a:rPr>
              <a:t>Fossile brændsler</a:t>
            </a:r>
          </a:p>
        </p:txBody>
      </p:sp>
      <p:sp>
        <p:nvSpPr>
          <p:cNvPr id="34" name="Ellipse 33"/>
          <p:cNvSpPr/>
          <p:nvPr/>
        </p:nvSpPr>
        <p:spPr>
          <a:xfrm>
            <a:off x="8046760" y="3427411"/>
            <a:ext cx="1360170" cy="130302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>
                <a:solidFill>
                  <a:schemeClr val="tx1"/>
                </a:solidFill>
              </a:rPr>
              <a:t>Gas</a:t>
            </a:r>
          </a:p>
        </p:txBody>
      </p:sp>
      <p:sp>
        <p:nvSpPr>
          <p:cNvPr id="35" name="Ellipse 34"/>
          <p:cNvSpPr/>
          <p:nvPr/>
        </p:nvSpPr>
        <p:spPr>
          <a:xfrm>
            <a:off x="9919095" y="3427411"/>
            <a:ext cx="1360170" cy="130302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>
                <a:solidFill>
                  <a:schemeClr val="tx1"/>
                </a:solidFill>
              </a:rPr>
              <a:t>Andet</a:t>
            </a:r>
          </a:p>
        </p:txBody>
      </p:sp>
    </p:spTree>
    <p:extLst>
      <p:ext uri="{BB962C8B-B14F-4D97-AF65-F5344CB8AC3E}">
        <p14:creationId xmlns:p14="http://schemas.microsoft.com/office/powerpoint/2010/main" val="1629437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8">
            <a:extLst>
              <a:ext uri="{FF2B5EF4-FFF2-40B4-BE49-F238E27FC236}">
                <a16:creationId xmlns:a16="http://schemas.microsoft.com/office/drawing/2014/main" id="{328C96F5-7650-4A6C-B2E2-5C331DA9B22D}"/>
              </a:ext>
            </a:extLst>
          </p:cNvPr>
          <p:cNvSpPr/>
          <p:nvPr/>
        </p:nvSpPr>
        <p:spPr>
          <a:xfrm>
            <a:off x="6866231" y="1865063"/>
            <a:ext cx="1842052" cy="87464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Fjernvarmenet</a:t>
            </a:r>
          </a:p>
        </p:txBody>
      </p:sp>
      <p:sp>
        <p:nvSpPr>
          <p:cNvPr id="24" name="Rektangel 13">
            <a:extLst>
              <a:ext uri="{FF2B5EF4-FFF2-40B4-BE49-F238E27FC236}">
                <a16:creationId xmlns:a16="http://schemas.microsoft.com/office/drawing/2014/main" id="{53273CAC-ED85-47DD-B248-75077CA700F6}"/>
              </a:ext>
            </a:extLst>
          </p:cNvPr>
          <p:cNvSpPr/>
          <p:nvPr/>
        </p:nvSpPr>
        <p:spPr>
          <a:xfrm>
            <a:off x="3710609" y="1961320"/>
            <a:ext cx="1842052" cy="8746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Kraft/ varme</a:t>
            </a:r>
          </a:p>
        </p:txBody>
      </p:sp>
      <p:sp>
        <p:nvSpPr>
          <p:cNvPr id="32" name="Rektangel 18">
            <a:extLst>
              <a:ext uri="{FF2B5EF4-FFF2-40B4-BE49-F238E27FC236}">
                <a16:creationId xmlns:a16="http://schemas.microsoft.com/office/drawing/2014/main" id="{57722797-1514-4CF4-9BB2-C7A41BC0670F}"/>
              </a:ext>
            </a:extLst>
          </p:cNvPr>
          <p:cNvSpPr/>
          <p:nvPr/>
        </p:nvSpPr>
        <p:spPr>
          <a:xfrm>
            <a:off x="791818" y="1850607"/>
            <a:ext cx="1318591" cy="1062746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Kul</a:t>
            </a:r>
          </a:p>
        </p:txBody>
      </p:sp>
      <p:sp>
        <p:nvSpPr>
          <p:cNvPr id="34" name="Rektangel 19">
            <a:extLst>
              <a:ext uri="{FF2B5EF4-FFF2-40B4-BE49-F238E27FC236}">
                <a16:creationId xmlns:a16="http://schemas.microsoft.com/office/drawing/2014/main" id="{200EADD4-5AEA-42F6-B741-86087819F7A1}"/>
              </a:ext>
            </a:extLst>
          </p:cNvPr>
          <p:cNvSpPr/>
          <p:nvPr/>
        </p:nvSpPr>
        <p:spPr>
          <a:xfrm>
            <a:off x="718735" y="5370537"/>
            <a:ext cx="1381737" cy="1169504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Olie</a:t>
            </a:r>
          </a:p>
        </p:txBody>
      </p:sp>
      <p:sp>
        <p:nvSpPr>
          <p:cNvPr id="36" name="Rektangel 20">
            <a:extLst>
              <a:ext uri="{FF2B5EF4-FFF2-40B4-BE49-F238E27FC236}">
                <a16:creationId xmlns:a16="http://schemas.microsoft.com/office/drawing/2014/main" id="{03BA81F2-4456-4328-AFBD-01E50F858499}"/>
              </a:ext>
            </a:extLst>
          </p:cNvPr>
          <p:cNvSpPr/>
          <p:nvPr/>
        </p:nvSpPr>
        <p:spPr>
          <a:xfrm>
            <a:off x="718735" y="4096851"/>
            <a:ext cx="1454820" cy="1186072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Naturgas</a:t>
            </a:r>
          </a:p>
        </p:txBody>
      </p:sp>
      <p:sp>
        <p:nvSpPr>
          <p:cNvPr id="38" name="Rektangel 21">
            <a:extLst>
              <a:ext uri="{FF2B5EF4-FFF2-40B4-BE49-F238E27FC236}">
                <a16:creationId xmlns:a16="http://schemas.microsoft.com/office/drawing/2014/main" id="{762A271E-28E5-471C-A5E3-22C144130E2A}"/>
              </a:ext>
            </a:extLst>
          </p:cNvPr>
          <p:cNvSpPr/>
          <p:nvPr/>
        </p:nvSpPr>
        <p:spPr>
          <a:xfrm>
            <a:off x="764893" y="2935355"/>
            <a:ext cx="1346917" cy="1087917"/>
          </a:xfrm>
          <a:prstGeom prst="ellipse">
            <a:avLst/>
          </a:prstGeom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Biomass</a:t>
            </a:r>
          </a:p>
        </p:txBody>
      </p:sp>
      <p:cxnSp>
        <p:nvCxnSpPr>
          <p:cNvPr id="40" name="Lige pilforbindelse 23">
            <a:extLst>
              <a:ext uri="{FF2B5EF4-FFF2-40B4-BE49-F238E27FC236}">
                <a16:creationId xmlns:a16="http://schemas.microsoft.com/office/drawing/2014/main" id="{617A6A67-0156-4288-9429-D7E50083A91C}"/>
              </a:ext>
            </a:extLst>
          </p:cNvPr>
          <p:cNvCxnSpPr/>
          <p:nvPr/>
        </p:nvCxnSpPr>
        <p:spPr>
          <a:xfrm>
            <a:off x="2123662" y="1219200"/>
            <a:ext cx="15869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Lige pilforbindelse 25">
            <a:extLst>
              <a:ext uri="{FF2B5EF4-FFF2-40B4-BE49-F238E27FC236}">
                <a16:creationId xmlns:a16="http://schemas.microsoft.com/office/drawing/2014/main" id="{38EF6BA0-DC92-4FD4-BDFB-8ED5B4D63279}"/>
              </a:ext>
            </a:extLst>
          </p:cNvPr>
          <p:cNvCxnSpPr/>
          <p:nvPr/>
        </p:nvCxnSpPr>
        <p:spPr>
          <a:xfrm>
            <a:off x="5552661" y="1219200"/>
            <a:ext cx="13318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pilforbindelse 30">
            <a:extLst>
              <a:ext uri="{FF2B5EF4-FFF2-40B4-BE49-F238E27FC236}">
                <a16:creationId xmlns:a16="http://schemas.microsoft.com/office/drawing/2014/main" id="{A89272EC-09E3-43E3-AEA1-B6A922B5730F}"/>
              </a:ext>
            </a:extLst>
          </p:cNvPr>
          <p:cNvCxnSpPr/>
          <p:nvPr/>
        </p:nvCxnSpPr>
        <p:spPr>
          <a:xfrm>
            <a:off x="8726556" y="1219200"/>
            <a:ext cx="10800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pilforbindelse 32">
            <a:extLst>
              <a:ext uri="{FF2B5EF4-FFF2-40B4-BE49-F238E27FC236}">
                <a16:creationId xmlns:a16="http://schemas.microsoft.com/office/drawing/2014/main" id="{F73A7871-98EE-469D-961B-9FEA8F010D79}"/>
              </a:ext>
            </a:extLst>
          </p:cNvPr>
          <p:cNvCxnSpPr/>
          <p:nvPr/>
        </p:nvCxnSpPr>
        <p:spPr>
          <a:xfrm>
            <a:off x="2123662" y="2398642"/>
            <a:ext cx="15869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Vinklet forbindelse 35">
            <a:extLst>
              <a:ext uri="{FF2B5EF4-FFF2-40B4-BE49-F238E27FC236}">
                <a16:creationId xmlns:a16="http://schemas.microsoft.com/office/drawing/2014/main" id="{344CD98A-A050-445A-BFD6-2F54E36BA8B9}"/>
              </a:ext>
            </a:extLst>
          </p:cNvPr>
          <p:cNvCxnSpPr/>
          <p:nvPr/>
        </p:nvCxnSpPr>
        <p:spPr>
          <a:xfrm flipV="1">
            <a:off x="2123662" y="2517913"/>
            <a:ext cx="1586947" cy="834884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Lige pilforbindelse 37">
            <a:extLst>
              <a:ext uri="{FF2B5EF4-FFF2-40B4-BE49-F238E27FC236}">
                <a16:creationId xmlns:a16="http://schemas.microsoft.com/office/drawing/2014/main" id="{1C436EC1-93D0-43C1-9DFB-70BFE77F6B01}"/>
              </a:ext>
            </a:extLst>
          </p:cNvPr>
          <p:cNvCxnSpPr/>
          <p:nvPr/>
        </p:nvCxnSpPr>
        <p:spPr>
          <a:xfrm>
            <a:off x="2123662" y="3352797"/>
            <a:ext cx="1586947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Lige pilforbindelse 39">
            <a:extLst>
              <a:ext uri="{FF2B5EF4-FFF2-40B4-BE49-F238E27FC236}">
                <a16:creationId xmlns:a16="http://schemas.microsoft.com/office/drawing/2014/main" id="{F891BE10-9A46-4D90-9B64-ADE197387931}"/>
              </a:ext>
            </a:extLst>
          </p:cNvPr>
          <p:cNvCxnSpPr/>
          <p:nvPr/>
        </p:nvCxnSpPr>
        <p:spPr>
          <a:xfrm>
            <a:off x="2123662" y="4426223"/>
            <a:ext cx="15869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Vinklet forbindelse 41">
            <a:extLst>
              <a:ext uri="{FF2B5EF4-FFF2-40B4-BE49-F238E27FC236}">
                <a16:creationId xmlns:a16="http://schemas.microsoft.com/office/drawing/2014/main" id="{9B5AF7F7-BE59-4667-91D9-7B66BEED9335}"/>
              </a:ext>
            </a:extLst>
          </p:cNvPr>
          <p:cNvCxnSpPr/>
          <p:nvPr/>
        </p:nvCxnSpPr>
        <p:spPr>
          <a:xfrm>
            <a:off x="2123662" y="3352797"/>
            <a:ext cx="1586947" cy="927655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Vinklet forbindelse 45">
            <a:extLst>
              <a:ext uri="{FF2B5EF4-FFF2-40B4-BE49-F238E27FC236}">
                <a16:creationId xmlns:a16="http://schemas.microsoft.com/office/drawing/2014/main" id="{81858126-C82C-4516-A711-38F77BAA7FEB}"/>
              </a:ext>
            </a:extLst>
          </p:cNvPr>
          <p:cNvCxnSpPr/>
          <p:nvPr/>
        </p:nvCxnSpPr>
        <p:spPr>
          <a:xfrm>
            <a:off x="2123662" y="5612295"/>
            <a:ext cx="4760842" cy="437322"/>
          </a:xfrm>
          <a:prstGeom prst="bentConnector3">
            <a:avLst>
              <a:gd name="adj1" fmla="val 8507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Vinklet forbindelse 47">
            <a:extLst>
              <a:ext uri="{FF2B5EF4-FFF2-40B4-BE49-F238E27FC236}">
                <a16:creationId xmlns:a16="http://schemas.microsoft.com/office/drawing/2014/main" id="{29431967-90F6-430C-BD2B-230449B0CD0C}"/>
              </a:ext>
            </a:extLst>
          </p:cNvPr>
          <p:cNvCxnSpPr>
            <a:cxnSpLocks/>
          </p:cNvCxnSpPr>
          <p:nvPr/>
        </p:nvCxnSpPr>
        <p:spPr>
          <a:xfrm flipV="1">
            <a:off x="2538208" y="3464082"/>
            <a:ext cx="6002403" cy="215165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Lige pilforbindelse 53">
            <a:extLst>
              <a:ext uri="{FF2B5EF4-FFF2-40B4-BE49-F238E27FC236}">
                <a16:creationId xmlns:a16="http://schemas.microsoft.com/office/drawing/2014/main" id="{591D8204-3200-4DC2-86DC-45D2AD3B6ECC}"/>
              </a:ext>
            </a:extLst>
          </p:cNvPr>
          <p:cNvCxnSpPr/>
          <p:nvPr/>
        </p:nvCxnSpPr>
        <p:spPr>
          <a:xfrm>
            <a:off x="5559475" y="4965065"/>
            <a:ext cx="1325029" cy="431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Lige pilforbindelse 58">
            <a:extLst>
              <a:ext uri="{FF2B5EF4-FFF2-40B4-BE49-F238E27FC236}">
                <a16:creationId xmlns:a16="http://schemas.microsoft.com/office/drawing/2014/main" id="{F29E8C87-950F-41F7-9DED-E407914C7BD1}"/>
              </a:ext>
            </a:extLst>
          </p:cNvPr>
          <p:cNvCxnSpPr>
            <a:cxnSpLocks/>
            <a:stCxn id="63" idx="3"/>
          </p:cNvCxnSpPr>
          <p:nvPr/>
        </p:nvCxnSpPr>
        <p:spPr>
          <a:xfrm flipV="1">
            <a:off x="5451142" y="4147931"/>
            <a:ext cx="4355467" cy="29486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pilforbindelse 66">
            <a:extLst>
              <a:ext uri="{FF2B5EF4-FFF2-40B4-BE49-F238E27FC236}">
                <a16:creationId xmlns:a16="http://schemas.microsoft.com/office/drawing/2014/main" id="{1C4DC10D-63B2-4BE8-A94D-6335EA3B37EC}"/>
              </a:ext>
            </a:extLst>
          </p:cNvPr>
          <p:cNvCxnSpPr/>
          <p:nvPr/>
        </p:nvCxnSpPr>
        <p:spPr>
          <a:xfrm>
            <a:off x="5552660" y="2239617"/>
            <a:ext cx="133184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Vinklet forbindelse 68">
            <a:extLst>
              <a:ext uri="{FF2B5EF4-FFF2-40B4-BE49-F238E27FC236}">
                <a16:creationId xmlns:a16="http://schemas.microsoft.com/office/drawing/2014/main" id="{FE3F96BB-EA78-4EEF-B9F0-22B8A60DBD71}"/>
              </a:ext>
            </a:extLst>
          </p:cNvPr>
          <p:cNvCxnSpPr/>
          <p:nvPr/>
        </p:nvCxnSpPr>
        <p:spPr>
          <a:xfrm flipV="1">
            <a:off x="5552661" y="2398642"/>
            <a:ext cx="1331842" cy="954155"/>
          </a:xfrm>
          <a:prstGeom prst="bentConnector3">
            <a:avLst>
              <a:gd name="adj1" fmla="val 22139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Vinklet forbindelse 71">
            <a:extLst>
              <a:ext uri="{FF2B5EF4-FFF2-40B4-BE49-F238E27FC236}">
                <a16:creationId xmlns:a16="http://schemas.microsoft.com/office/drawing/2014/main" id="{6E27A289-CD34-41E1-9FFE-79C979282E28}"/>
              </a:ext>
            </a:extLst>
          </p:cNvPr>
          <p:cNvCxnSpPr/>
          <p:nvPr/>
        </p:nvCxnSpPr>
        <p:spPr>
          <a:xfrm>
            <a:off x="8726556" y="2319131"/>
            <a:ext cx="1080053" cy="364434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Vinklet forbindelse 73">
            <a:extLst>
              <a:ext uri="{FF2B5EF4-FFF2-40B4-BE49-F238E27FC236}">
                <a16:creationId xmlns:a16="http://schemas.microsoft.com/office/drawing/2014/main" id="{BC9E2A9C-01D4-473D-AD58-AF2E6AF00867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8540235" y="2404668"/>
            <a:ext cx="1272196" cy="10711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Vinklet forbindelse 75">
            <a:extLst>
              <a:ext uri="{FF2B5EF4-FFF2-40B4-BE49-F238E27FC236}">
                <a16:creationId xmlns:a16="http://schemas.microsoft.com/office/drawing/2014/main" id="{08BE0FF9-4F3B-404A-BB10-A47D330B9C13}"/>
              </a:ext>
            </a:extLst>
          </p:cNvPr>
          <p:cNvCxnSpPr/>
          <p:nvPr/>
        </p:nvCxnSpPr>
        <p:spPr>
          <a:xfrm>
            <a:off x="8726556" y="5022574"/>
            <a:ext cx="1080053" cy="58972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Vinklet forbindelse 77">
            <a:extLst>
              <a:ext uri="{FF2B5EF4-FFF2-40B4-BE49-F238E27FC236}">
                <a16:creationId xmlns:a16="http://schemas.microsoft.com/office/drawing/2014/main" id="{7ED444CB-9717-4EE8-B0A5-BCBBDA780ED2}"/>
              </a:ext>
            </a:extLst>
          </p:cNvPr>
          <p:cNvCxnSpPr/>
          <p:nvPr/>
        </p:nvCxnSpPr>
        <p:spPr>
          <a:xfrm flipV="1">
            <a:off x="8726556" y="5738191"/>
            <a:ext cx="1080053" cy="31142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Vinklet forbindelse 81">
            <a:extLst>
              <a:ext uri="{FF2B5EF4-FFF2-40B4-BE49-F238E27FC236}">
                <a16:creationId xmlns:a16="http://schemas.microsoft.com/office/drawing/2014/main" id="{A1B3DB9A-C269-4995-AB0E-1EF0278D848F}"/>
              </a:ext>
            </a:extLst>
          </p:cNvPr>
          <p:cNvCxnSpPr/>
          <p:nvPr/>
        </p:nvCxnSpPr>
        <p:spPr>
          <a:xfrm rot="10800000" flipV="1">
            <a:off x="6871252" y="1404728"/>
            <a:ext cx="12700" cy="3803374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Lige forbindelse 83">
            <a:extLst>
              <a:ext uri="{FF2B5EF4-FFF2-40B4-BE49-F238E27FC236}">
                <a16:creationId xmlns:a16="http://schemas.microsoft.com/office/drawing/2014/main" id="{48C77A0E-EDEB-4A60-AB8A-3FC8AACF4DE0}"/>
              </a:ext>
            </a:extLst>
          </p:cNvPr>
          <p:cNvCxnSpPr/>
          <p:nvPr/>
        </p:nvCxnSpPr>
        <p:spPr>
          <a:xfrm>
            <a:off x="6652591" y="5208102"/>
            <a:ext cx="0" cy="622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Lige pilforbindelse 85">
            <a:extLst>
              <a:ext uri="{FF2B5EF4-FFF2-40B4-BE49-F238E27FC236}">
                <a16:creationId xmlns:a16="http://schemas.microsoft.com/office/drawing/2014/main" id="{9342597D-26BD-4EE0-8F6F-5894579136F8}"/>
              </a:ext>
            </a:extLst>
          </p:cNvPr>
          <p:cNvCxnSpPr/>
          <p:nvPr/>
        </p:nvCxnSpPr>
        <p:spPr>
          <a:xfrm>
            <a:off x="6645349" y="5830956"/>
            <a:ext cx="2259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Vinklet forbindelse 87">
            <a:extLst>
              <a:ext uri="{FF2B5EF4-FFF2-40B4-BE49-F238E27FC236}">
                <a16:creationId xmlns:a16="http://schemas.microsoft.com/office/drawing/2014/main" id="{4114D7EF-54B8-4B36-9C45-FBCDB94FE7C0}"/>
              </a:ext>
            </a:extLst>
          </p:cNvPr>
          <p:cNvCxnSpPr/>
          <p:nvPr/>
        </p:nvCxnSpPr>
        <p:spPr>
          <a:xfrm flipV="1">
            <a:off x="5552660" y="1154596"/>
            <a:ext cx="1318591" cy="10033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kstfelt 29">
            <a:extLst>
              <a:ext uri="{FF2B5EF4-FFF2-40B4-BE49-F238E27FC236}">
                <a16:creationId xmlns:a16="http://schemas.microsoft.com/office/drawing/2014/main" id="{AEFAC59D-2A6C-4B28-BB19-15A651983C07}"/>
              </a:ext>
            </a:extLst>
          </p:cNvPr>
          <p:cNvSpPr txBox="1"/>
          <p:nvPr/>
        </p:nvSpPr>
        <p:spPr>
          <a:xfrm>
            <a:off x="8765909" y="268548"/>
            <a:ext cx="1177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/>
              <a:t>Import/eksport</a:t>
            </a:r>
          </a:p>
        </p:txBody>
      </p:sp>
      <p:cxnSp>
        <p:nvCxnSpPr>
          <p:cNvPr id="88" name="Vinklet forbindelse 33">
            <a:extLst>
              <a:ext uri="{FF2B5EF4-FFF2-40B4-BE49-F238E27FC236}">
                <a16:creationId xmlns:a16="http://schemas.microsoft.com/office/drawing/2014/main" id="{EE2EBDC5-F4E1-47E1-A9B2-CC4536B26D2E}"/>
              </a:ext>
            </a:extLst>
          </p:cNvPr>
          <p:cNvCxnSpPr/>
          <p:nvPr/>
        </p:nvCxnSpPr>
        <p:spPr>
          <a:xfrm flipV="1">
            <a:off x="8751956" y="545547"/>
            <a:ext cx="526536" cy="546653"/>
          </a:xfrm>
          <a:prstGeom prst="bentConnector2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Vinklet forbindelse 43">
            <a:extLst>
              <a:ext uri="{FF2B5EF4-FFF2-40B4-BE49-F238E27FC236}">
                <a16:creationId xmlns:a16="http://schemas.microsoft.com/office/drawing/2014/main" id="{57E01ED1-E0EF-4BEC-88D5-54A49E5598B3}"/>
              </a:ext>
            </a:extLst>
          </p:cNvPr>
          <p:cNvCxnSpPr/>
          <p:nvPr/>
        </p:nvCxnSpPr>
        <p:spPr>
          <a:xfrm flipV="1">
            <a:off x="8878956" y="545547"/>
            <a:ext cx="526536" cy="1646584"/>
          </a:xfrm>
          <a:prstGeom prst="bentConnector2">
            <a:avLst/>
          </a:prstGeom>
          <a:ln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Ellipse 29">
            <a:extLst>
              <a:ext uri="{FF2B5EF4-FFF2-40B4-BE49-F238E27FC236}">
                <a16:creationId xmlns:a16="http://schemas.microsoft.com/office/drawing/2014/main" id="{9800E1ED-D3ED-4051-89A9-7AB1291905DE}"/>
              </a:ext>
            </a:extLst>
          </p:cNvPr>
          <p:cNvSpPr/>
          <p:nvPr/>
        </p:nvSpPr>
        <p:spPr>
          <a:xfrm>
            <a:off x="773080" y="547586"/>
            <a:ext cx="1360170" cy="119952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>
                <a:solidFill>
                  <a:schemeClr val="tx1"/>
                </a:solidFill>
              </a:rPr>
              <a:t>Elektricitet</a:t>
            </a:r>
            <a:br>
              <a:rPr lang="da-DK" sz="1200">
                <a:solidFill>
                  <a:schemeClr val="tx1"/>
                </a:solidFill>
              </a:rPr>
            </a:br>
            <a:r>
              <a:rPr lang="da-DK" sz="1200">
                <a:solidFill>
                  <a:schemeClr val="tx1"/>
                </a:solidFill>
              </a:rPr>
              <a:t>/Vind</a:t>
            </a:r>
          </a:p>
        </p:txBody>
      </p:sp>
      <p:sp>
        <p:nvSpPr>
          <p:cNvPr id="94" name="Vinkel 6">
            <a:extLst>
              <a:ext uri="{FF2B5EF4-FFF2-40B4-BE49-F238E27FC236}">
                <a16:creationId xmlns:a16="http://schemas.microsoft.com/office/drawing/2014/main" id="{ED458A8C-5EFB-46B5-BA08-941B17E59184}"/>
              </a:ext>
            </a:extLst>
          </p:cNvPr>
          <p:cNvSpPr/>
          <p:nvPr/>
        </p:nvSpPr>
        <p:spPr>
          <a:xfrm>
            <a:off x="3712240" y="552184"/>
            <a:ext cx="1691640" cy="1303020"/>
          </a:xfrm>
          <a:prstGeom prst="chevron">
            <a:avLst>
              <a:gd name="adj" fmla="val 18421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a-DK" sz="1400">
                <a:solidFill>
                  <a:schemeClr val="tx1"/>
                </a:solidFill>
              </a:rPr>
              <a:t>Vindmøller</a:t>
            </a:r>
          </a:p>
        </p:txBody>
      </p:sp>
      <p:cxnSp>
        <p:nvCxnSpPr>
          <p:cNvPr id="3" name="Lige forbindelse 18">
            <a:extLst>
              <a:ext uri="{FF2B5EF4-FFF2-40B4-BE49-F238E27FC236}">
                <a16:creationId xmlns:a16="http://schemas.microsoft.com/office/drawing/2014/main" id="{CBF362B0-5C2C-46E6-AE39-C38FCDEC70A3}"/>
              </a:ext>
            </a:extLst>
          </p:cNvPr>
          <p:cNvCxnSpPr/>
          <p:nvPr/>
        </p:nvCxnSpPr>
        <p:spPr>
          <a:xfrm>
            <a:off x="6783600" y="2266109"/>
            <a:ext cx="39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er 35">
            <a:extLst>
              <a:ext uri="{FF2B5EF4-FFF2-40B4-BE49-F238E27FC236}">
                <a16:creationId xmlns:a16="http://schemas.microsoft.com/office/drawing/2014/main" id="{CDBC2A4C-B150-4B1E-91D0-965372FB22BF}"/>
              </a:ext>
            </a:extLst>
          </p:cNvPr>
          <p:cNvGrpSpPr/>
          <p:nvPr/>
        </p:nvGrpSpPr>
        <p:grpSpPr>
          <a:xfrm>
            <a:off x="4111673" y="308434"/>
            <a:ext cx="702323" cy="1384518"/>
            <a:chOff x="6673444" y="995891"/>
            <a:chExt cx="702323" cy="1384518"/>
          </a:xfrm>
        </p:grpSpPr>
        <p:grpSp>
          <p:nvGrpSpPr>
            <p:cNvPr id="51" name="Grupper 24">
              <a:extLst>
                <a:ext uri="{FF2B5EF4-FFF2-40B4-BE49-F238E27FC236}">
                  <a16:creationId xmlns:a16="http://schemas.microsoft.com/office/drawing/2014/main" id="{57D69A5F-8752-47C1-84CC-90DD31840C22}"/>
                </a:ext>
              </a:extLst>
            </p:cNvPr>
            <p:cNvGrpSpPr/>
            <p:nvPr/>
          </p:nvGrpSpPr>
          <p:grpSpPr>
            <a:xfrm>
              <a:off x="6816967" y="1377109"/>
              <a:ext cx="558800" cy="1003300"/>
              <a:chOff x="6946900" y="1371600"/>
              <a:chExt cx="558800" cy="1003300"/>
            </a:xfrm>
          </p:grpSpPr>
          <p:cxnSp>
            <p:nvCxnSpPr>
              <p:cNvPr id="55" name="Lige pilforbindelse 14">
                <a:extLst>
                  <a:ext uri="{FF2B5EF4-FFF2-40B4-BE49-F238E27FC236}">
                    <a16:creationId xmlns:a16="http://schemas.microsoft.com/office/drawing/2014/main" id="{FFA30385-15D3-490A-8848-2F41A69D6237}"/>
                  </a:ext>
                </a:extLst>
              </p:cNvPr>
              <p:cNvCxnSpPr/>
              <p:nvPr/>
            </p:nvCxnSpPr>
            <p:spPr>
              <a:xfrm>
                <a:off x="7245325" y="1371600"/>
                <a:ext cx="0" cy="762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Lige forbindelse 16">
                <a:extLst>
                  <a:ext uri="{FF2B5EF4-FFF2-40B4-BE49-F238E27FC236}">
                    <a16:creationId xmlns:a16="http://schemas.microsoft.com/office/drawing/2014/main" id="{7ACCE010-6B8E-4F47-9DCF-61E315B87FC7}"/>
                  </a:ext>
                </a:extLst>
              </p:cNvPr>
              <p:cNvCxnSpPr/>
              <p:nvPr/>
            </p:nvCxnSpPr>
            <p:spPr>
              <a:xfrm>
                <a:off x="6946900" y="2146300"/>
                <a:ext cx="558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Lige forbindelse 18">
                <a:extLst>
                  <a:ext uri="{FF2B5EF4-FFF2-40B4-BE49-F238E27FC236}">
                    <a16:creationId xmlns:a16="http://schemas.microsoft.com/office/drawing/2014/main" id="{DD88FA42-0058-4C7B-8B34-918D4337DFC4}"/>
                  </a:ext>
                </a:extLst>
              </p:cNvPr>
              <p:cNvCxnSpPr/>
              <p:nvPr/>
            </p:nvCxnSpPr>
            <p:spPr>
              <a:xfrm>
                <a:off x="7048500" y="2260600"/>
                <a:ext cx="3937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Lige forbindelse 20">
                <a:extLst>
                  <a:ext uri="{FF2B5EF4-FFF2-40B4-BE49-F238E27FC236}">
                    <a16:creationId xmlns:a16="http://schemas.microsoft.com/office/drawing/2014/main" id="{88E309F8-B719-4AA5-B66A-093BCA088945}"/>
                  </a:ext>
                </a:extLst>
              </p:cNvPr>
              <p:cNvCxnSpPr/>
              <p:nvPr/>
            </p:nvCxnSpPr>
            <p:spPr>
              <a:xfrm>
                <a:off x="7150100" y="2374900"/>
                <a:ext cx="2159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kstfelt 25">
              <a:extLst>
                <a:ext uri="{FF2B5EF4-FFF2-40B4-BE49-F238E27FC236}">
                  <a16:creationId xmlns:a16="http://schemas.microsoft.com/office/drawing/2014/main" id="{8C0C6B6C-33D5-4282-8866-6A3D9505E8D9}"/>
                </a:ext>
              </a:extLst>
            </p:cNvPr>
            <p:cNvSpPr txBox="1"/>
            <p:nvPr/>
          </p:nvSpPr>
          <p:spPr>
            <a:xfrm>
              <a:off x="6673444" y="995891"/>
              <a:ext cx="184731" cy="30777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endParaRPr lang="da-DK" sz="1400">
                <a:cs typeface="Calibri"/>
              </a:endParaRPr>
            </a:p>
          </p:txBody>
        </p:sp>
      </p:grpSp>
      <p:sp>
        <p:nvSpPr>
          <p:cNvPr id="63" name="Vinkel 6">
            <a:extLst>
              <a:ext uri="{FF2B5EF4-FFF2-40B4-BE49-F238E27FC236}">
                <a16:creationId xmlns:a16="http://schemas.microsoft.com/office/drawing/2014/main" id="{1BFB42EB-A4FB-426A-9F34-4F1C02854612}"/>
              </a:ext>
            </a:extLst>
          </p:cNvPr>
          <p:cNvSpPr/>
          <p:nvPr/>
        </p:nvSpPr>
        <p:spPr>
          <a:xfrm>
            <a:off x="3812128" y="3901405"/>
            <a:ext cx="1639014" cy="1082772"/>
          </a:xfrm>
          <a:prstGeom prst="chevron">
            <a:avLst>
              <a:gd name="adj" fmla="val 18421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400">
                <a:solidFill>
                  <a:schemeClr val="tx1"/>
                </a:solidFill>
              </a:rPr>
              <a:t>Bygasværker</a:t>
            </a:r>
          </a:p>
        </p:txBody>
      </p:sp>
      <p:sp>
        <p:nvSpPr>
          <p:cNvPr id="77" name="Vinkel 6">
            <a:extLst>
              <a:ext uri="{FF2B5EF4-FFF2-40B4-BE49-F238E27FC236}">
                <a16:creationId xmlns:a16="http://schemas.microsoft.com/office/drawing/2014/main" id="{E2C8EBE2-7EA6-4D3C-B41F-F5C75A293BAD}"/>
              </a:ext>
            </a:extLst>
          </p:cNvPr>
          <p:cNvSpPr/>
          <p:nvPr/>
        </p:nvSpPr>
        <p:spPr>
          <a:xfrm>
            <a:off x="3710608" y="2913353"/>
            <a:ext cx="1790021" cy="869886"/>
          </a:xfrm>
          <a:prstGeom prst="chevron">
            <a:avLst>
              <a:gd name="adj" fmla="val 1842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400">
                <a:solidFill>
                  <a:schemeClr val="tx1"/>
                </a:solidFill>
              </a:rPr>
              <a:t>Varmeværk</a:t>
            </a:r>
          </a:p>
        </p:txBody>
      </p:sp>
      <p:sp>
        <p:nvSpPr>
          <p:cNvPr id="9" name="Heksagon 5">
            <a:extLst>
              <a:ext uri="{FF2B5EF4-FFF2-40B4-BE49-F238E27FC236}">
                <a16:creationId xmlns:a16="http://schemas.microsoft.com/office/drawing/2014/main" id="{0A234934-6D11-4C82-B0C5-F9307F7CEBED}"/>
              </a:ext>
            </a:extLst>
          </p:cNvPr>
          <p:cNvSpPr/>
          <p:nvPr/>
        </p:nvSpPr>
        <p:spPr>
          <a:xfrm>
            <a:off x="9973594" y="668145"/>
            <a:ext cx="1844614" cy="1071097"/>
          </a:xfrm>
          <a:prstGeom prst="hexag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a-DK" sz="1400">
                <a:solidFill>
                  <a:schemeClr val="tx1"/>
                </a:solidFill>
              </a:rPr>
              <a:t>Elektricitet</a:t>
            </a:r>
          </a:p>
        </p:txBody>
      </p:sp>
      <p:sp>
        <p:nvSpPr>
          <p:cNvPr id="11" name="Vinkel 6">
            <a:extLst>
              <a:ext uri="{FF2B5EF4-FFF2-40B4-BE49-F238E27FC236}">
                <a16:creationId xmlns:a16="http://schemas.microsoft.com/office/drawing/2014/main" id="{B0D96512-B38D-4B14-AF8F-76F6C80963D9}"/>
              </a:ext>
            </a:extLst>
          </p:cNvPr>
          <p:cNvSpPr/>
          <p:nvPr/>
        </p:nvSpPr>
        <p:spPr>
          <a:xfrm>
            <a:off x="6971416" y="524687"/>
            <a:ext cx="1691640" cy="1303020"/>
          </a:xfrm>
          <a:prstGeom prst="chevron">
            <a:avLst>
              <a:gd name="adj" fmla="val 18421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err="1">
                <a:solidFill>
                  <a:schemeClr val="tx1"/>
                </a:solidFill>
              </a:rPr>
              <a:t>El-nettet</a:t>
            </a:r>
            <a:endParaRPr lang="da-DK" sz="1400">
              <a:solidFill>
                <a:schemeClr val="tx1"/>
              </a:solidFill>
            </a:endParaRPr>
          </a:p>
        </p:txBody>
      </p:sp>
      <p:sp>
        <p:nvSpPr>
          <p:cNvPr id="79" name="Heksagon 78">
            <a:extLst>
              <a:ext uri="{FF2B5EF4-FFF2-40B4-BE49-F238E27FC236}">
                <a16:creationId xmlns:a16="http://schemas.microsoft.com/office/drawing/2014/main" id="{D1051682-07DD-4492-9C59-3F000891DBF7}"/>
              </a:ext>
            </a:extLst>
          </p:cNvPr>
          <p:cNvSpPr/>
          <p:nvPr/>
        </p:nvSpPr>
        <p:spPr>
          <a:xfrm>
            <a:off x="6891746" y="4512621"/>
            <a:ext cx="1834810" cy="102785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>
                <a:solidFill>
                  <a:schemeClr val="tx1"/>
                </a:solidFill>
              </a:rPr>
              <a:t>Biler &amp; busser</a:t>
            </a:r>
            <a:br>
              <a:rPr lang="da-DK" sz="1400">
                <a:solidFill>
                  <a:schemeClr val="tx1"/>
                </a:solidFill>
              </a:rPr>
            </a:br>
            <a:r>
              <a:rPr lang="da-DK" sz="1400">
                <a:solidFill>
                  <a:schemeClr val="tx1"/>
                </a:solidFill>
              </a:rPr>
              <a:t>(Vej)</a:t>
            </a:r>
          </a:p>
        </p:txBody>
      </p:sp>
      <p:grpSp>
        <p:nvGrpSpPr>
          <p:cNvPr id="65" name="Grupper 24">
            <a:extLst>
              <a:ext uri="{FF2B5EF4-FFF2-40B4-BE49-F238E27FC236}">
                <a16:creationId xmlns:a16="http://schemas.microsoft.com/office/drawing/2014/main" id="{7EEC0593-E976-4F1B-A035-7A97D66D8333}"/>
              </a:ext>
            </a:extLst>
          </p:cNvPr>
          <p:cNvGrpSpPr/>
          <p:nvPr/>
        </p:nvGrpSpPr>
        <p:grpSpPr>
          <a:xfrm>
            <a:off x="7512485" y="636699"/>
            <a:ext cx="558800" cy="1003300"/>
            <a:chOff x="6946900" y="1371600"/>
            <a:chExt cx="558800" cy="1003300"/>
          </a:xfrm>
        </p:grpSpPr>
        <p:cxnSp>
          <p:nvCxnSpPr>
            <p:cNvPr id="69" name="Lige pilforbindelse 14">
              <a:extLst>
                <a:ext uri="{FF2B5EF4-FFF2-40B4-BE49-F238E27FC236}">
                  <a16:creationId xmlns:a16="http://schemas.microsoft.com/office/drawing/2014/main" id="{9592A87A-98BB-4BFC-8E14-C5BD53EDAB99}"/>
                </a:ext>
              </a:extLst>
            </p:cNvPr>
            <p:cNvCxnSpPr/>
            <p:nvPr/>
          </p:nvCxnSpPr>
          <p:spPr>
            <a:xfrm>
              <a:off x="7245325" y="1371600"/>
              <a:ext cx="0" cy="76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Lige forbindelse 16">
              <a:extLst>
                <a:ext uri="{FF2B5EF4-FFF2-40B4-BE49-F238E27FC236}">
                  <a16:creationId xmlns:a16="http://schemas.microsoft.com/office/drawing/2014/main" id="{77106C34-2350-4448-AECA-E0BC05A5E778}"/>
                </a:ext>
              </a:extLst>
            </p:cNvPr>
            <p:cNvCxnSpPr/>
            <p:nvPr/>
          </p:nvCxnSpPr>
          <p:spPr>
            <a:xfrm>
              <a:off x="6946900" y="2146300"/>
              <a:ext cx="558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Lige forbindelse 18">
              <a:extLst>
                <a:ext uri="{FF2B5EF4-FFF2-40B4-BE49-F238E27FC236}">
                  <a16:creationId xmlns:a16="http://schemas.microsoft.com/office/drawing/2014/main" id="{26D944E8-37C4-4998-8E53-29CB0714373F}"/>
                </a:ext>
              </a:extLst>
            </p:cNvPr>
            <p:cNvCxnSpPr/>
            <p:nvPr/>
          </p:nvCxnSpPr>
          <p:spPr>
            <a:xfrm>
              <a:off x="7048500" y="2260600"/>
              <a:ext cx="3937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Lige forbindelse 20">
              <a:extLst>
                <a:ext uri="{FF2B5EF4-FFF2-40B4-BE49-F238E27FC236}">
                  <a16:creationId xmlns:a16="http://schemas.microsoft.com/office/drawing/2014/main" id="{0ED9A106-C430-4EDF-A055-51785C5334E5}"/>
                </a:ext>
              </a:extLst>
            </p:cNvPr>
            <p:cNvCxnSpPr/>
            <p:nvPr/>
          </p:nvCxnSpPr>
          <p:spPr>
            <a:xfrm>
              <a:off x="7150100" y="2374900"/>
              <a:ext cx="2159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Heksagon 80">
            <a:extLst>
              <a:ext uri="{FF2B5EF4-FFF2-40B4-BE49-F238E27FC236}">
                <a16:creationId xmlns:a16="http://schemas.microsoft.com/office/drawing/2014/main" id="{266B6117-955D-4FB0-8D35-511CEF59A5D3}"/>
              </a:ext>
            </a:extLst>
          </p:cNvPr>
          <p:cNvSpPr/>
          <p:nvPr/>
        </p:nvSpPr>
        <p:spPr>
          <a:xfrm>
            <a:off x="6906230" y="5566384"/>
            <a:ext cx="1834810" cy="102785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>
                <a:solidFill>
                  <a:schemeClr val="tx1"/>
                </a:solidFill>
              </a:rPr>
              <a:t>Tog &amp; metro</a:t>
            </a:r>
            <a:br>
              <a:rPr lang="da-DK" sz="1400">
                <a:solidFill>
                  <a:schemeClr val="tx1"/>
                </a:solidFill>
              </a:rPr>
            </a:br>
            <a:r>
              <a:rPr lang="da-DK" sz="1400">
                <a:solidFill>
                  <a:schemeClr val="tx1"/>
                </a:solidFill>
              </a:rPr>
              <a:t>(Bane)</a:t>
            </a:r>
          </a:p>
        </p:txBody>
      </p:sp>
      <p:grpSp>
        <p:nvGrpSpPr>
          <p:cNvPr id="84" name="Grupper 24">
            <a:extLst>
              <a:ext uri="{FF2B5EF4-FFF2-40B4-BE49-F238E27FC236}">
                <a16:creationId xmlns:a16="http://schemas.microsoft.com/office/drawing/2014/main" id="{A4EDE747-7A1F-8647-ADA7-689DAD8108E4}"/>
              </a:ext>
            </a:extLst>
          </p:cNvPr>
          <p:cNvGrpSpPr/>
          <p:nvPr/>
        </p:nvGrpSpPr>
        <p:grpSpPr>
          <a:xfrm>
            <a:off x="7529751" y="4564435"/>
            <a:ext cx="558800" cy="1003300"/>
            <a:chOff x="6946900" y="1371600"/>
            <a:chExt cx="558800" cy="1003300"/>
          </a:xfrm>
        </p:grpSpPr>
        <p:cxnSp>
          <p:nvCxnSpPr>
            <p:cNvPr id="87" name="Lige pilforbindelse 14">
              <a:extLst>
                <a:ext uri="{FF2B5EF4-FFF2-40B4-BE49-F238E27FC236}">
                  <a16:creationId xmlns:a16="http://schemas.microsoft.com/office/drawing/2014/main" id="{B31505E0-8901-2F49-AFB2-AA4EA85C7B47}"/>
                </a:ext>
              </a:extLst>
            </p:cNvPr>
            <p:cNvCxnSpPr/>
            <p:nvPr/>
          </p:nvCxnSpPr>
          <p:spPr>
            <a:xfrm>
              <a:off x="7245325" y="1371600"/>
              <a:ext cx="0" cy="76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Lige forbindelse 16">
              <a:extLst>
                <a:ext uri="{FF2B5EF4-FFF2-40B4-BE49-F238E27FC236}">
                  <a16:creationId xmlns:a16="http://schemas.microsoft.com/office/drawing/2014/main" id="{68F6871C-A369-9D40-9BA9-DDC59DD53E32}"/>
                </a:ext>
              </a:extLst>
            </p:cNvPr>
            <p:cNvCxnSpPr/>
            <p:nvPr/>
          </p:nvCxnSpPr>
          <p:spPr>
            <a:xfrm>
              <a:off x="6946900" y="2146300"/>
              <a:ext cx="558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Lige forbindelse 18">
              <a:extLst>
                <a:ext uri="{FF2B5EF4-FFF2-40B4-BE49-F238E27FC236}">
                  <a16:creationId xmlns:a16="http://schemas.microsoft.com/office/drawing/2014/main" id="{5C353C9D-E318-A04D-98B1-569CC1A7E310}"/>
                </a:ext>
              </a:extLst>
            </p:cNvPr>
            <p:cNvCxnSpPr/>
            <p:nvPr/>
          </p:nvCxnSpPr>
          <p:spPr>
            <a:xfrm>
              <a:off x="7048500" y="2260600"/>
              <a:ext cx="3937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Lige forbindelse 20">
              <a:extLst>
                <a:ext uri="{FF2B5EF4-FFF2-40B4-BE49-F238E27FC236}">
                  <a16:creationId xmlns:a16="http://schemas.microsoft.com/office/drawing/2014/main" id="{2411324E-E202-3B4B-8F3F-6C3EE5E51477}"/>
                </a:ext>
              </a:extLst>
            </p:cNvPr>
            <p:cNvCxnSpPr/>
            <p:nvPr/>
          </p:nvCxnSpPr>
          <p:spPr>
            <a:xfrm>
              <a:off x="7150100" y="2374900"/>
              <a:ext cx="2159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er 35">
            <a:extLst>
              <a:ext uri="{FF2B5EF4-FFF2-40B4-BE49-F238E27FC236}">
                <a16:creationId xmlns:a16="http://schemas.microsoft.com/office/drawing/2014/main" id="{940C72D9-BFCA-4452-8DF9-08CDA41FBC32}"/>
              </a:ext>
            </a:extLst>
          </p:cNvPr>
          <p:cNvGrpSpPr/>
          <p:nvPr/>
        </p:nvGrpSpPr>
        <p:grpSpPr>
          <a:xfrm>
            <a:off x="4670223" y="-24909330"/>
            <a:ext cx="15374026" cy="30587644"/>
            <a:chOff x="6673444" y="-29283976"/>
            <a:chExt cx="15374026" cy="30587644"/>
          </a:xfrm>
        </p:grpSpPr>
        <p:cxnSp>
          <p:nvCxnSpPr>
            <p:cNvPr id="4" name="Lige pilforbindelse 14">
              <a:extLst>
                <a:ext uri="{FF2B5EF4-FFF2-40B4-BE49-F238E27FC236}">
                  <a16:creationId xmlns:a16="http://schemas.microsoft.com/office/drawing/2014/main" id="{028191AD-5113-45FD-9BBF-11D19159809F}"/>
                </a:ext>
              </a:extLst>
            </p:cNvPr>
            <p:cNvCxnSpPr/>
            <p:nvPr/>
          </p:nvCxnSpPr>
          <p:spPr>
            <a:xfrm>
              <a:off x="22047470" y="-29283976"/>
              <a:ext cx="0" cy="76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felt 25">
              <a:extLst>
                <a:ext uri="{FF2B5EF4-FFF2-40B4-BE49-F238E27FC236}">
                  <a16:creationId xmlns:a16="http://schemas.microsoft.com/office/drawing/2014/main" id="{DEF8765D-C22E-4175-BF2F-11C52DD5F6F8}"/>
                </a:ext>
              </a:extLst>
            </p:cNvPr>
            <p:cNvSpPr txBox="1"/>
            <p:nvPr/>
          </p:nvSpPr>
          <p:spPr>
            <a:xfrm>
              <a:off x="6673444" y="995891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a-DK" sz="1400"/>
            </a:p>
          </p:txBody>
        </p:sp>
      </p:grpSp>
      <p:grpSp>
        <p:nvGrpSpPr>
          <p:cNvPr id="102" name="Grupper 35">
            <a:extLst>
              <a:ext uri="{FF2B5EF4-FFF2-40B4-BE49-F238E27FC236}">
                <a16:creationId xmlns:a16="http://schemas.microsoft.com/office/drawing/2014/main" id="{EE19AD9B-320B-234D-93D1-59F55B5CDFA5}"/>
              </a:ext>
            </a:extLst>
          </p:cNvPr>
          <p:cNvGrpSpPr/>
          <p:nvPr/>
        </p:nvGrpSpPr>
        <p:grpSpPr>
          <a:xfrm>
            <a:off x="4139213" y="3591337"/>
            <a:ext cx="702323" cy="1384518"/>
            <a:chOff x="6673444" y="995891"/>
            <a:chExt cx="702323" cy="1384518"/>
          </a:xfrm>
        </p:grpSpPr>
        <p:grpSp>
          <p:nvGrpSpPr>
            <p:cNvPr id="103" name="Grupper 24">
              <a:extLst>
                <a:ext uri="{FF2B5EF4-FFF2-40B4-BE49-F238E27FC236}">
                  <a16:creationId xmlns:a16="http://schemas.microsoft.com/office/drawing/2014/main" id="{30D0074B-8BAC-3342-A945-7CF4AE61B86B}"/>
                </a:ext>
              </a:extLst>
            </p:cNvPr>
            <p:cNvGrpSpPr/>
            <p:nvPr/>
          </p:nvGrpSpPr>
          <p:grpSpPr>
            <a:xfrm>
              <a:off x="6816967" y="1377109"/>
              <a:ext cx="558800" cy="1003300"/>
              <a:chOff x="6946900" y="1371600"/>
              <a:chExt cx="558800" cy="1003300"/>
            </a:xfrm>
          </p:grpSpPr>
          <p:cxnSp>
            <p:nvCxnSpPr>
              <p:cNvPr id="105" name="Lige pilforbindelse 14">
                <a:extLst>
                  <a:ext uri="{FF2B5EF4-FFF2-40B4-BE49-F238E27FC236}">
                    <a16:creationId xmlns:a16="http://schemas.microsoft.com/office/drawing/2014/main" id="{2E01FA7D-C511-1D42-8605-B6B8080A445B}"/>
                  </a:ext>
                </a:extLst>
              </p:cNvPr>
              <p:cNvCxnSpPr/>
              <p:nvPr/>
            </p:nvCxnSpPr>
            <p:spPr>
              <a:xfrm>
                <a:off x="7245325" y="1371600"/>
                <a:ext cx="0" cy="762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Lige forbindelse 16">
                <a:extLst>
                  <a:ext uri="{FF2B5EF4-FFF2-40B4-BE49-F238E27FC236}">
                    <a16:creationId xmlns:a16="http://schemas.microsoft.com/office/drawing/2014/main" id="{26336AD5-35F4-BA4A-8AFD-C3F57D7CD905}"/>
                  </a:ext>
                </a:extLst>
              </p:cNvPr>
              <p:cNvCxnSpPr/>
              <p:nvPr/>
            </p:nvCxnSpPr>
            <p:spPr>
              <a:xfrm>
                <a:off x="6946900" y="2146300"/>
                <a:ext cx="558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Lige forbindelse 18">
                <a:extLst>
                  <a:ext uri="{FF2B5EF4-FFF2-40B4-BE49-F238E27FC236}">
                    <a16:creationId xmlns:a16="http://schemas.microsoft.com/office/drawing/2014/main" id="{7A7F34D7-8F89-DF44-A110-574D57D6FE48}"/>
                  </a:ext>
                </a:extLst>
              </p:cNvPr>
              <p:cNvCxnSpPr/>
              <p:nvPr/>
            </p:nvCxnSpPr>
            <p:spPr>
              <a:xfrm>
                <a:off x="7048500" y="2260600"/>
                <a:ext cx="3937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Lige forbindelse 20">
                <a:extLst>
                  <a:ext uri="{FF2B5EF4-FFF2-40B4-BE49-F238E27FC236}">
                    <a16:creationId xmlns:a16="http://schemas.microsoft.com/office/drawing/2014/main" id="{596503E1-DD39-7A44-A62A-18EC51EE3689}"/>
                  </a:ext>
                </a:extLst>
              </p:cNvPr>
              <p:cNvCxnSpPr/>
              <p:nvPr/>
            </p:nvCxnSpPr>
            <p:spPr>
              <a:xfrm>
                <a:off x="7150100" y="2374900"/>
                <a:ext cx="2159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Tekstfelt 25">
              <a:extLst>
                <a:ext uri="{FF2B5EF4-FFF2-40B4-BE49-F238E27FC236}">
                  <a16:creationId xmlns:a16="http://schemas.microsoft.com/office/drawing/2014/main" id="{F80DD82D-C699-E84E-86E3-B413A5A0EB23}"/>
                </a:ext>
              </a:extLst>
            </p:cNvPr>
            <p:cNvSpPr txBox="1"/>
            <p:nvPr/>
          </p:nvSpPr>
          <p:spPr>
            <a:xfrm>
              <a:off x="6673444" y="995891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a-DK" sz="1400"/>
            </a:p>
          </p:txBody>
        </p:sp>
      </p:grpSp>
      <p:grpSp>
        <p:nvGrpSpPr>
          <p:cNvPr id="116" name="Grupper 24">
            <a:extLst>
              <a:ext uri="{FF2B5EF4-FFF2-40B4-BE49-F238E27FC236}">
                <a16:creationId xmlns:a16="http://schemas.microsoft.com/office/drawing/2014/main" id="{B273F5D4-5181-4903-BF13-C5B5F843B880}"/>
              </a:ext>
            </a:extLst>
          </p:cNvPr>
          <p:cNvGrpSpPr/>
          <p:nvPr/>
        </p:nvGrpSpPr>
        <p:grpSpPr>
          <a:xfrm>
            <a:off x="7544235" y="5615736"/>
            <a:ext cx="558800" cy="1003300"/>
            <a:chOff x="6946900" y="1371600"/>
            <a:chExt cx="558800" cy="1003300"/>
          </a:xfrm>
        </p:grpSpPr>
        <p:cxnSp>
          <p:nvCxnSpPr>
            <p:cNvPr id="117" name="Lige pilforbindelse 14">
              <a:extLst>
                <a:ext uri="{FF2B5EF4-FFF2-40B4-BE49-F238E27FC236}">
                  <a16:creationId xmlns:a16="http://schemas.microsoft.com/office/drawing/2014/main" id="{2A4A2E32-8C0F-499B-AA3C-62639FE04C32}"/>
                </a:ext>
              </a:extLst>
            </p:cNvPr>
            <p:cNvCxnSpPr/>
            <p:nvPr/>
          </p:nvCxnSpPr>
          <p:spPr>
            <a:xfrm>
              <a:off x="7245325" y="1371600"/>
              <a:ext cx="0" cy="76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Lige forbindelse 16">
              <a:extLst>
                <a:ext uri="{FF2B5EF4-FFF2-40B4-BE49-F238E27FC236}">
                  <a16:creationId xmlns:a16="http://schemas.microsoft.com/office/drawing/2014/main" id="{48D0AD9A-76BB-44AA-A110-264553EEB0EA}"/>
                </a:ext>
              </a:extLst>
            </p:cNvPr>
            <p:cNvCxnSpPr/>
            <p:nvPr/>
          </p:nvCxnSpPr>
          <p:spPr>
            <a:xfrm>
              <a:off x="6946900" y="2146300"/>
              <a:ext cx="558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Lige forbindelse 18">
              <a:extLst>
                <a:ext uri="{FF2B5EF4-FFF2-40B4-BE49-F238E27FC236}">
                  <a16:creationId xmlns:a16="http://schemas.microsoft.com/office/drawing/2014/main" id="{A01C58AD-21DA-4E80-92D4-DF90B9362F2F}"/>
                </a:ext>
              </a:extLst>
            </p:cNvPr>
            <p:cNvCxnSpPr/>
            <p:nvPr/>
          </p:nvCxnSpPr>
          <p:spPr>
            <a:xfrm>
              <a:off x="7048500" y="2260600"/>
              <a:ext cx="3937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Lige forbindelse 20">
              <a:extLst>
                <a:ext uri="{FF2B5EF4-FFF2-40B4-BE49-F238E27FC236}">
                  <a16:creationId xmlns:a16="http://schemas.microsoft.com/office/drawing/2014/main" id="{18EF18DA-D340-439A-A810-A45BC2149181}"/>
                </a:ext>
              </a:extLst>
            </p:cNvPr>
            <p:cNvCxnSpPr/>
            <p:nvPr/>
          </p:nvCxnSpPr>
          <p:spPr>
            <a:xfrm>
              <a:off x="7150100" y="2374900"/>
              <a:ext cx="2159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Heksagon 5">
            <a:extLst>
              <a:ext uri="{FF2B5EF4-FFF2-40B4-BE49-F238E27FC236}">
                <a16:creationId xmlns:a16="http://schemas.microsoft.com/office/drawing/2014/main" id="{A490EB28-2F3C-4746-AB76-B595D4FC3837}"/>
              </a:ext>
            </a:extLst>
          </p:cNvPr>
          <p:cNvSpPr/>
          <p:nvPr/>
        </p:nvSpPr>
        <p:spPr>
          <a:xfrm>
            <a:off x="6906839" y="2824258"/>
            <a:ext cx="1633396" cy="1303020"/>
          </a:xfrm>
          <a:prstGeom prst="hexagon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a-DK" sz="1400">
                <a:solidFill>
                  <a:schemeClr val="tx1"/>
                </a:solidFill>
                <a:ea typeface="+mn-lt"/>
                <a:cs typeface="+mn-lt"/>
              </a:rPr>
              <a:t>Individuel opvarmning</a:t>
            </a:r>
          </a:p>
        </p:txBody>
      </p:sp>
      <p:grpSp>
        <p:nvGrpSpPr>
          <p:cNvPr id="95" name="Grupper 28">
            <a:extLst>
              <a:ext uri="{FF2B5EF4-FFF2-40B4-BE49-F238E27FC236}">
                <a16:creationId xmlns:a16="http://schemas.microsoft.com/office/drawing/2014/main" id="{1903384B-6BC3-41A0-97CA-0A239E324FFB}"/>
              </a:ext>
            </a:extLst>
          </p:cNvPr>
          <p:cNvGrpSpPr/>
          <p:nvPr/>
        </p:nvGrpSpPr>
        <p:grpSpPr>
          <a:xfrm>
            <a:off x="791818" y="5921982"/>
            <a:ext cx="379655" cy="382190"/>
            <a:chOff x="8575179" y="1277748"/>
            <a:chExt cx="1076741" cy="1083930"/>
          </a:xfrm>
        </p:grpSpPr>
        <p:sp>
          <p:nvSpPr>
            <p:cNvPr id="96" name="Tåre 26">
              <a:extLst>
                <a:ext uri="{FF2B5EF4-FFF2-40B4-BE49-F238E27FC236}">
                  <a16:creationId xmlns:a16="http://schemas.microsoft.com/office/drawing/2014/main" id="{E139737D-175F-4D7B-BE5D-519E339AF1FD}"/>
                </a:ext>
              </a:extLst>
            </p:cNvPr>
            <p:cNvSpPr/>
            <p:nvPr/>
          </p:nvSpPr>
          <p:spPr>
            <a:xfrm rot="18877464">
              <a:off x="8571585" y="1281342"/>
              <a:ext cx="1083930" cy="1076741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97" name="Tekstfelt 27">
              <a:extLst>
                <a:ext uri="{FF2B5EF4-FFF2-40B4-BE49-F238E27FC236}">
                  <a16:creationId xmlns:a16="http://schemas.microsoft.com/office/drawing/2014/main" id="{96046575-B983-40FA-87F3-C0B749D28967}"/>
                </a:ext>
              </a:extLst>
            </p:cNvPr>
            <p:cNvSpPr txBox="1"/>
            <p:nvPr/>
          </p:nvSpPr>
          <p:spPr>
            <a:xfrm>
              <a:off x="8822348" y="1665823"/>
              <a:ext cx="276747" cy="461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a-DK" sz="1400"/>
            </a:p>
          </p:txBody>
        </p:sp>
      </p:grpSp>
      <p:grpSp>
        <p:nvGrpSpPr>
          <p:cNvPr id="98" name="Grupper 28">
            <a:extLst>
              <a:ext uri="{FF2B5EF4-FFF2-40B4-BE49-F238E27FC236}">
                <a16:creationId xmlns:a16="http://schemas.microsoft.com/office/drawing/2014/main" id="{2D9DFF0A-3C02-46DC-B728-2C438BED77DD}"/>
              </a:ext>
            </a:extLst>
          </p:cNvPr>
          <p:cNvGrpSpPr/>
          <p:nvPr/>
        </p:nvGrpSpPr>
        <p:grpSpPr>
          <a:xfrm>
            <a:off x="883670" y="2348693"/>
            <a:ext cx="379655" cy="382190"/>
            <a:chOff x="8575179" y="1277748"/>
            <a:chExt cx="1076741" cy="1083930"/>
          </a:xfrm>
        </p:grpSpPr>
        <p:sp>
          <p:nvSpPr>
            <p:cNvPr id="99" name="Tåre 26">
              <a:extLst>
                <a:ext uri="{FF2B5EF4-FFF2-40B4-BE49-F238E27FC236}">
                  <a16:creationId xmlns:a16="http://schemas.microsoft.com/office/drawing/2014/main" id="{7ED0C139-6E2C-487C-9392-4119942E72B6}"/>
                </a:ext>
              </a:extLst>
            </p:cNvPr>
            <p:cNvSpPr/>
            <p:nvPr/>
          </p:nvSpPr>
          <p:spPr>
            <a:xfrm rot="18877464">
              <a:off x="8571585" y="1281342"/>
              <a:ext cx="1083930" cy="1076741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0" name="Tekstfelt 27">
              <a:extLst>
                <a:ext uri="{FF2B5EF4-FFF2-40B4-BE49-F238E27FC236}">
                  <a16:creationId xmlns:a16="http://schemas.microsoft.com/office/drawing/2014/main" id="{FBCDB5D5-432E-46BF-9FA2-EA4652157856}"/>
                </a:ext>
              </a:extLst>
            </p:cNvPr>
            <p:cNvSpPr txBox="1"/>
            <p:nvPr/>
          </p:nvSpPr>
          <p:spPr>
            <a:xfrm>
              <a:off x="8822348" y="1665823"/>
              <a:ext cx="276747" cy="461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a-DK" sz="1400"/>
            </a:p>
          </p:txBody>
        </p:sp>
      </p:grpSp>
      <p:grpSp>
        <p:nvGrpSpPr>
          <p:cNvPr id="101" name="Grupper 28">
            <a:extLst>
              <a:ext uri="{FF2B5EF4-FFF2-40B4-BE49-F238E27FC236}">
                <a16:creationId xmlns:a16="http://schemas.microsoft.com/office/drawing/2014/main" id="{36C83BD6-E0BD-4F91-AD3D-DF0DA9C8584A}"/>
              </a:ext>
            </a:extLst>
          </p:cNvPr>
          <p:cNvGrpSpPr/>
          <p:nvPr/>
        </p:nvGrpSpPr>
        <p:grpSpPr>
          <a:xfrm>
            <a:off x="966286" y="4880908"/>
            <a:ext cx="379655" cy="382190"/>
            <a:chOff x="8575179" y="1277748"/>
            <a:chExt cx="1076741" cy="1083930"/>
          </a:xfrm>
        </p:grpSpPr>
        <p:sp>
          <p:nvSpPr>
            <p:cNvPr id="109" name="Tåre 26">
              <a:extLst>
                <a:ext uri="{FF2B5EF4-FFF2-40B4-BE49-F238E27FC236}">
                  <a16:creationId xmlns:a16="http://schemas.microsoft.com/office/drawing/2014/main" id="{D1F2F021-FB15-41C4-A011-5AD3FE6F27DE}"/>
                </a:ext>
              </a:extLst>
            </p:cNvPr>
            <p:cNvSpPr/>
            <p:nvPr/>
          </p:nvSpPr>
          <p:spPr>
            <a:xfrm rot="18877464">
              <a:off x="8571585" y="1281342"/>
              <a:ext cx="1083930" cy="1076741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0" name="Tekstfelt 27">
              <a:extLst>
                <a:ext uri="{FF2B5EF4-FFF2-40B4-BE49-F238E27FC236}">
                  <a16:creationId xmlns:a16="http://schemas.microsoft.com/office/drawing/2014/main" id="{1074F9B0-BAF9-4300-85FF-303625884EAA}"/>
                </a:ext>
              </a:extLst>
            </p:cNvPr>
            <p:cNvSpPr txBox="1"/>
            <p:nvPr/>
          </p:nvSpPr>
          <p:spPr>
            <a:xfrm>
              <a:off x="8822348" y="1665823"/>
              <a:ext cx="276747" cy="461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a-DK" sz="1400"/>
            </a:p>
          </p:txBody>
        </p:sp>
      </p:grpSp>
      <p:grpSp>
        <p:nvGrpSpPr>
          <p:cNvPr id="111" name="Grupper 28">
            <a:extLst>
              <a:ext uri="{FF2B5EF4-FFF2-40B4-BE49-F238E27FC236}">
                <a16:creationId xmlns:a16="http://schemas.microsoft.com/office/drawing/2014/main" id="{7CCCAFA8-B51E-49EF-AFC8-59B41B516923}"/>
              </a:ext>
            </a:extLst>
          </p:cNvPr>
          <p:cNvGrpSpPr/>
          <p:nvPr/>
        </p:nvGrpSpPr>
        <p:grpSpPr>
          <a:xfrm>
            <a:off x="1019611" y="3637553"/>
            <a:ext cx="379655" cy="382190"/>
            <a:chOff x="8575179" y="1277748"/>
            <a:chExt cx="1076741" cy="1083930"/>
          </a:xfrm>
        </p:grpSpPr>
        <p:sp>
          <p:nvSpPr>
            <p:cNvPr id="112" name="Tåre 26">
              <a:extLst>
                <a:ext uri="{FF2B5EF4-FFF2-40B4-BE49-F238E27FC236}">
                  <a16:creationId xmlns:a16="http://schemas.microsoft.com/office/drawing/2014/main" id="{8B111144-D544-4069-BD0F-0C17725A4CB2}"/>
                </a:ext>
              </a:extLst>
            </p:cNvPr>
            <p:cNvSpPr/>
            <p:nvPr/>
          </p:nvSpPr>
          <p:spPr>
            <a:xfrm rot="18877464">
              <a:off x="8571585" y="1281342"/>
              <a:ext cx="1083930" cy="1076741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3" name="Tekstfelt 27">
              <a:extLst>
                <a:ext uri="{FF2B5EF4-FFF2-40B4-BE49-F238E27FC236}">
                  <a16:creationId xmlns:a16="http://schemas.microsoft.com/office/drawing/2014/main" id="{3529658D-A092-424E-8DA2-0DEEC0FB990B}"/>
                </a:ext>
              </a:extLst>
            </p:cNvPr>
            <p:cNvSpPr txBox="1"/>
            <p:nvPr/>
          </p:nvSpPr>
          <p:spPr>
            <a:xfrm>
              <a:off x="8822348" y="1665823"/>
              <a:ext cx="276747" cy="461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a-DK" sz="1400"/>
            </a:p>
          </p:txBody>
        </p:sp>
      </p:grpSp>
      <p:sp>
        <p:nvSpPr>
          <p:cNvPr id="114" name="Heksagon 113">
            <a:extLst>
              <a:ext uri="{FF2B5EF4-FFF2-40B4-BE49-F238E27FC236}">
                <a16:creationId xmlns:a16="http://schemas.microsoft.com/office/drawing/2014/main" id="{5F05C24E-E617-4009-88A1-337441E799F6}"/>
              </a:ext>
            </a:extLst>
          </p:cNvPr>
          <p:cNvSpPr/>
          <p:nvPr/>
        </p:nvSpPr>
        <p:spPr>
          <a:xfrm>
            <a:off x="9996284" y="5162003"/>
            <a:ext cx="1894809" cy="102785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>
                <a:solidFill>
                  <a:schemeClr val="tx1"/>
                </a:solidFill>
              </a:rPr>
              <a:t>Transport</a:t>
            </a:r>
          </a:p>
        </p:txBody>
      </p:sp>
      <p:sp>
        <p:nvSpPr>
          <p:cNvPr id="115" name="Heksagon 114">
            <a:extLst>
              <a:ext uri="{FF2B5EF4-FFF2-40B4-BE49-F238E27FC236}">
                <a16:creationId xmlns:a16="http://schemas.microsoft.com/office/drawing/2014/main" id="{78403029-2B9C-4B65-A171-CC1D288AA722}"/>
              </a:ext>
            </a:extLst>
          </p:cNvPr>
          <p:cNvSpPr/>
          <p:nvPr/>
        </p:nvSpPr>
        <p:spPr>
          <a:xfrm>
            <a:off x="9973594" y="3591337"/>
            <a:ext cx="1894809" cy="1071100"/>
          </a:xfrm>
          <a:prstGeom prst="hexagon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>
                <a:solidFill>
                  <a:schemeClr val="tx1"/>
                </a:solidFill>
              </a:rPr>
              <a:t>Private &amp; industrielle processer</a:t>
            </a:r>
          </a:p>
        </p:txBody>
      </p:sp>
      <p:sp>
        <p:nvSpPr>
          <p:cNvPr id="121" name="Heksagon 120">
            <a:extLst>
              <a:ext uri="{FF2B5EF4-FFF2-40B4-BE49-F238E27FC236}">
                <a16:creationId xmlns:a16="http://schemas.microsoft.com/office/drawing/2014/main" id="{162B49CA-CE96-4F2A-ACAD-2F6DE46F13EC}"/>
              </a:ext>
            </a:extLst>
          </p:cNvPr>
          <p:cNvSpPr/>
          <p:nvPr/>
        </p:nvSpPr>
        <p:spPr>
          <a:xfrm>
            <a:off x="9973595" y="1987422"/>
            <a:ext cx="1895330" cy="1071100"/>
          </a:xfrm>
          <a:prstGeom prst="hex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>
                <a:solidFill>
                  <a:schemeClr val="tx1"/>
                </a:solidFill>
              </a:rPr>
              <a:t>Varme</a:t>
            </a:r>
          </a:p>
        </p:txBody>
      </p:sp>
      <p:grpSp>
        <p:nvGrpSpPr>
          <p:cNvPr id="122" name="Grupper 35">
            <a:extLst>
              <a:ext uri="{FF2B5EF4-FFF2-40B4-BE49-F238E27FC236}">
                <a16:creationId xmlns:a16="http://schemas.microsoft.com/office/drawing/2014/main" id="{5AF021BE-1289-2D4C-9D04-F6E69BDF0E74}"/>
              </a:ext>
            </a:extLst>
          </p:cNvPr>
          <p:cNvGrpSpPr/>
          <p:nvPr/>
        </p:nvGrpSpPr>
        <p:grpSpPr>
          <a:xfrm>
            <a:off x="7266535" y="2601240"/>
            <a:ext cx="702323" cy="1384518"/>
            <a:chOff x="6673444" y="995891"/>
            <a:chExt cx="702323" cy="1384518"/>
          </a:xfrm>
        </p:grpSpPr>
        <p:grpSp>
          <p:nvGrpSpPr>
            <p:cNvPr id="123" name="Grupper 24">
              <a:extLst>
                <a:ext uri="{FF2B5EF4-FFF2-40B4-BE49-F238E27FC236}">
                  <a16:creationId xmlns:a16="http://schemas.microsoft.com/office/drawing/2014/main" id="{85F4453B-B67E-FF44-A71E-F654F2F11AC4}"/>
                </a:ext>
              </a:extLst>
            </p:cNvPr>
            <p:cNvGrpSpPr/>
            <p:nvPr/>
          </p:nvGrpSpPr>
          <p:grpSpPr>
            <a:xfrm>
              <a:off x="6816967" y="1377109"/>
              <a:ext cx="558800" cy="1003300"/>
              <a:chOff x="6946900" y="1371600"/>
              <a:chExt cx="558800" cy="1003300"/>
            </a:xfrm>
          </p:grpSpPr>
          <p:cxnSp>
            <p:nvCxnSpPr>
              <p:cNvPr id="125" name="Lige pilforbindelse 14">
                <a:extLst>
                  <a:ext uri="{FF2B5EF4-FFF2-40B4-BE49-F238E27FC236}">
                    <a16:creationId xmlns:a16="http://schemas.microsoft.com/office/drawing/2014/main" id="{01C2DFDE-6D0E-6D4F-814C-E1ED7721C073}"/>
                  </a:ext>
                </a:extLst>
              </p:cNvPr>
              <p:cNvCxnSpPr/>
              <p:nvPr/>
            </p:nvCxnSpPr>
            <p:spPr>
              <a:xfrm>
                <a:off x="7245325" y="1371600"/>
                <a:ext cx="0" cy="762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Lige forbindelse 16">
                <a:extLst>
                  <a:ext uri="{FF2B5EF4-FFF2-40B4-BE49-F238E27FC236}">
                    <a16:creationId xmlns:a16="http://schemas.microsoft.com/office/drawing/2014/main" id="{C1ED3EA6-C4A0-C04A-B366-7463D969D6EB}"/>
                  </a:ext>
                </a:extLst>
              </p:cNvPr>
              <p:cNvCxnSpPr/>
              <p:nvPr/>
            </p:nvCxnSpPr>
            <p:spPr>
              <a:xfrm>
                <a:off x="6946900" y="2146300"/>
                <a:ext cx="558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Lige forbindelse 18">
                <a:extLst>
                  <a:ext uri="{FF2B5EF4-FFF2-40B4-BE49-F238E27FC236}">
                    <a16:creationId xmlns:a16="http://schemas.microsoft.com/office/drawing/2014/main" id="{5FB51BFC-25F6-0E41-A5F3-DBE7029BC1F2}"/>
                  </a:ext>
                </a:extLst>
              </p:cNvPr>
              <p:cNvCxnSpPr/>
              <p:nvPr/>
            </p:nvCxnSpPr>
            <p:spPr>
              <a:xfrm>
                <a:off x="7048500" y="2260600"/>
                <a:ext cx="3937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Lige forbindelse 20">
                <a:extLst>
                  <a:ext uri="{FF2B5EF4-FFF2-40B4-BE49-F238E27FC236}">
                    <a16:creationId xmlns:a16="http://schemas.microsoft.com/office/drawing/2014/main" id="{080D1AFD-9253-D042-8A59-7B55C4B831F3}"/>
                  </a:ext>
                </a:extLst>
              </p:cNvPr>
              <p:cNvCxnSpPr/>
              <p:nvPr/>
            </p:nvCxnSpPr>
            <p:spPr>
              <a:xfrm>
                <a:off x="7150100" y="2374900"/>
                <a:ext cx="2159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Tekstfelt 25">
              <a:extLst>
                <a:ext uri="{FF2B5EF4-FFF2-40B4-BE49-F238E27FC236}">
                  <a16:creationId xmlns:a16="http://schemas.microsoft.com/office/drawing/2014/main" id="{6357258E-5C2D-664A-8597-83838A95F997}"/>
                </a:ext>
              </a:extLst>
            </p:cNvPr>
            <p:cNvSpPr txBox="1"/>
            <p:nvPr/>
          </p:nvSpPr>
          <p:spPr>
            <a:xfrm>
              <a:off x="6673444" y="995891"/>
              <a:ext cx="184731" cy="30777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endParaRPr lang="da-DK" sz="1400">
                <a:cs typeface="Calibri"/>
              </a:endParaRPr>
            </a:p>
          </p:txBody>
        </p:sp>
      </p:grpSp>
      <p:grpSp>
        <p:nvGrpSpPr>
          <p:cNvPr id="129" name="Grupper 35">
            <a:extLst>
              <a:ext uri="{FF2B5EF4-FFF2-40B4-BE49-F238E27FC236}">
                <a16:creationId xmlns:a16="http://schemas.microsoft.com/office/drawing/2014/main" id="{AC1FD101-0691-A743-87C6-8D9ABB43EB12}"/>
              </a:ext>
            </a:extLst>
          </p:cNvPr>
          <p:cNvGrpSpPr/>
          <p:nvPr/>
        </p:nvGrpSpPr>
        <p:grpSpPr>
          <a:xfrm>
            <a:off x="7337212" y="1445480"/>
            <a:ext cx="702323" cy="1384518"/>
            <a:chOff x="6673444" y="995891"/>
            <a:chExt cx="702323" cy="1384518"/>
          </a:xfrm>
        </p:grpSpPr>
        <p:grpSp>
          <p:nvGrpSpPr>
            <p:cNvPr id="130" name="Grupper 24">
              <a:extLst>
                <a:ext uri="{FF2B5EF4-FFF2-40B4-BE49-F238E27FC236}">
                  <a16:creationId xmlns:a16="http://schemas.microsoft.com/office/drawing/2014/main" id="{21CB82D1-E478-EF4E-9E6B-BC800346D41E}"/>
                </a:ext>
              </a:extLst>
            </p:cNvPr>
            <p:cNvGrpSpPr/>
            <p:nvPr/>
          </p:nvGrpSpPr>
          <p:grpSpPr>
            <a:xfrm>
              <a:off x="6816967" y="1377109"/>
              <a:ext cx="558800" cy="1003300"/>
              <a:chOff x="6946900" y="1371600"/>
              <a:chExt cx="558800" cy="1003300"/>
            </a:xfrm>
          </p:grpSpPr>
          <p:cxnSp>
            <p:nvCxnSpPr>
              <p:cNvPr id="132" name="Lige pilforbindelse 14">
                <a:extLst>
                  <a:ext uri="{FF2B5EF4-FFF2-40B4-BE49-F238E27FC236}">
                    <a16:creationId xmlns:a16="http://schemas.microsoft.com/office/drawing/2014/main" id="{E60BB3AC-E996-454E-9C32-DF23B805E937}"/>
                  </a:ext>
                </a:extLst>
              </p:cNvPr>
              <p:cNvCxnSpPr/>
              <p:nvPr/>
            </p:nvCxnSpPr>
            <p:spPr>
              <a:xfrm>
                <a:off x="7245325" y="1371600"/>
                <a:ext cx="0" cy="762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Lige forbindelse 16">
                <a:extLst>
                  <a:ext uri="{FF2B5EF4-FFF2-40B4-BE49-F238E27FC236}">
                    <a16:creationId xmlns:a16="http://schemas.microsoft.com/office/drawing/2014/main" id="{B067C318-AEBA-E742-BD87-3D6289D75357}"/>
                  </a:ext>
                </a:extLst>
              </p:cNvPr>
              <p:cNvCxnSpPr/>
              <p:nvPr/>
            </p:nvCxnSpPr>
            <p:spPr>
              <a:xfrm>
                <a:off x="6946900" y="2146300"/>
                <a:ext cx="558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Lige forbindelse 18">
                <a:extLst>
                  <a:ext uri="{FF2B5EF4-FFF2-40B4-BE49-F238E27FC236}">
                    <a16:creationId xmlns:a16="http://schemas.microsoft.com/office/drawing/2014/main" id="{EA4A4243-163E-584C-92E6-C3CDFC7520F9}"/>
                  </a:ext>
                </a:extLst>
              </p:cNvPr>
              <p:cNvCxnSpPr/>
              <p:nvPr/>
            </p:nvCxnSpPr>
            <p:spPr>
              <a:xfrm>
                <a:off x="7048500" y="2260600"/>
                <a:ext cx="3937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Lige forbindelse 20">
                <a:extLst>
                  <a:ext uri="{FF2B5EF4-FFF2-40B4-BE49-F238E27FC236}">
                    <a16:creationId xmlns:a16="http://schemas.microsoft.com/office/drawing/2014/main" id="{9532F95B-9207-9B4D-96A2-3DA2E12A871E}"/>
                  </a:ext>
                </a:extLst>
              </p:cNvPr>
              <p:cNvCxnSpPr/>
              <p:nvPr/>
            </p:nvCxnSpPr>
            <p:spPr>
              <a:xfrm>
                <a:off x="7150100" y="2374900"/>
                <a:ext cx="2159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1" name="Tekstfelt 25">
              <a:extLst>
                <a:ext uri="{FF2B5EF4-FFF2-40B4-BE49-F238E27FC236}">
                  <a16:creationId xmlns:a16="http://schemas.microsoft.com/office/drawing/2014/main" id="{27B8CA9C-AAA7-3549-8394-845950710CF5}"/>
                </a:ext>
              </a:extLst>
            </p:cNvPr>
            <p:cNvSpPr txBox="1"/>
            <p:nvPr/>
          </p:nvSpPr>
          <p:spPr>
            <a:xfrm>
              <a:off x="6673444" y="995891"/>
              <a:ext cx="184731" cy="30777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endParaRPr lang="da-DK" sz="1400"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959882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FC6F219837E84DAF988168EE520653" ma:contentTypeVersion="2" ma:contentTypeDescription="Create a new document." ma:contentTypeScope="" ma:versionID="41c6ef97feb88540c0b73f048350f8d7">
  <xsd:schema xmlns:xsd="http://www.w3.org/2001/XMLSchema" xmlns:xs="http://www.w3.org/2001/XMLSchema" xmlns:p="http://schemas.microsoft.com/office/2006/metadata/properties" xmlns:ns2="7fb87418-13a6-4600-be06-0755801bece4" targetNamespace="http://schemas.microsoft.com/office/2006/metadata/properties" ma:root="true" ma:fieldsID="a442c6f1f80b82d0295a1f8230701fba" ns2:_="">
    <xsd:import namespace="7fb87418-13a6-4600-be06-0755801bec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b87418-13a6-4600-be06-0755801bec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962287-B457-4B2B-B86D-A855367AD9B1}">
  <ds:schemaRefs>
    <ds:schemaRef ds:uri="7fb87418-13a6-4600-be06-0755801bece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CD1118E-BD65-42E2-A0CC-102DFBC134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EDED53-1632-4235-A271-86A0D401FB60}">
  <ds:schemaRefs>
    <ds:schemaRef ds:uri="http://www.w3.org/XML/1998/namespace"/>
    <ds:schemaRef ds:uri="7fb87418-13a6-4600-be06-0755801bece4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103</Words>
  <Application>Microsoft Office PowerPoint</Application>
  <PresentationFormat>Widescreen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Kontortema</vt:lpstr>
      <vt:lpstr>Øvelse 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Tue Noa Jacques Damsø</dc:creator>
  <cp:lastModifiedBy>Ida Marie Roed</cp:lastModifiedBy>
  <cp:revision>3</cp:revision>
  <dcterms:created xsi:type="dcterms:W3CDTF">2016-10-10T05:26:15Z</dcterms:created>
  <dcterms:modified xsi:type="dcterms:W3CDTF">2021-03-09T19:20:22Z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0x01010049FC6F219837E84DAF988168EE520653</vt:lpwstr>
  </property>
</Properties>
</file>