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b="def" i="def"/>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b="def" i="def"/>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b="def" i="def"/>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b="def" i="def"/>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amp; undertite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eltekst"/>
          <p:cNvSpPr txBox="1"/>
          <p:nvPr>
            <p:ph type="title"/>
          </p:nvPr>
        </p:nvSpPr>
        <p:spPr>
          <a:xfrm>
            <a:off x="787400" y="1511300"/>
            <a:ext cx="11430000" cy="3810000"/>
          </a:xfrm>
          <a:prstGeom prst="rect">
            <a:avLst/>
          </a:prstGeom>
        </p:spPr>
        <p:txBody>
          <a:bodyPr anchor="b"/>
          <a:lstStyle>
            <a:lvl1pPr>
              <a:defRPr>
                <a:solidFill>
                  <a:srgbClr val="276D6D"/>
                </a:solidFill>
              </a:defRPr>
            </a:lvl1pPr>
          </a:lstStyle>
          <a:p>
            <a:pPr/>
            <a:r>
              <a:t>Titeltekst</a:t>
            </a:r>
          </a:p>
        </p:txBody>
      </p:sp>
      <p:sp>
        <p:nvSpPr>
          <p:cNvPr id="12" name="Brødtekst, niveau et…"/>
          <p:cNvSpPr txBox="1"/>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pPr/>
            <a:r>
              <a:t>Brødtekst, niveau et</a:t>
            </a:r>
          </a:p>
          <a:p>
            <a:pPr lvl="1"/>
            <a:r>
              <a:t>Brødtekst, niveau to</a:t>
            </a:r>
          </a:p>
          <a:p>
            <a:pPr lvl="2"/>
            <a:r>
              <a:t>Brødtekst, niveau tre</a:t>
            </a:r>
          </a:p>
          <a:p>
            <a:pPr lvl="3"/>
            <a:r>
              <a:t>Brødtekst, niveau fire</a:t>
            </a:r>
          </a:p>
          <a:p>
            <a:pPr lvl="4"/>
            <a:r>
              <a:t>Brødtekst, niveau fem</a:t>
            </a:r>
          </a:p>
        </p:txBody>
      </p:sp>
      <p:sp>
        <p:nvSpPr>
          <p:cNvPr id="13" name="Lysbilled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
    <p:spTree>
      <p:nvGrpSpPr>
        <p:cNvPr id="1" name=""/>
        <p:cNvGrpSpPr/>
        <p:nvPr/>
      </p:nvGrpSpPr>
      <p:grpSpPr>
        <a:xfrm>
          <a:off x="0" y="0"/>
          <a:ext cx="0" cy="0"/>
          <a:chOff x="0" y="0"/>
          <a:chExt cx="0" cy="0"/>
        </a:xfrm>
      </p:grpSpPr>
      <p:sp>
        <p:nvSpPr>
          <p:cNvPr id="93" name="–Jon Hansen"/>
          <p:cNvSpPr txBox="1"/>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i="1" sz="2800"/>
            </a:lvl1pPr>
          </a:lstStyle>
          <a:p>
            <a:pPr/>
            <a:r>
              <a:t>–Jon Hansen</a:t>
            </a:r>
          </a:p>
        </p:txBody>
      </p:sp>
      <p:sp>
        <p:nvSpPr>
          <p:cNvPr id="94" name="“Skriv et citat her”."/>
          <p:cNvSpPr txBox="1"/>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pPr/>
            <a:r>
              <a:t>“Skriv et citat her”. </a:t>
            </a:r>
          </a:p>
        </p:txBody>
      </p:sp>
      <p:sp>
        <p:nvSpPr>
          <p:cNvPr id="95"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Billede"/>
          <p:cNvSpPr/>
          <p:nvPr>
            <p:ph type="pic" idx="13"/>
          </p:nvPr>
        </p:nvSpPr>
        <p:spPr>
          <a:xfrm>
            <a:off x="-851457" y="-14228"/>
            <a:ext cx="15004983" cy="9987693"/>
          </a:xfrm>
          <a:prstGeom prst="rect">
            <a:avLst/>
          </a:prstGeom>
        </p:spPr>
        <p:txBody>
          <a:bodyPr lIns="91439" tIns="45719" rIns="91439" bIns="45719" anchor="t">
            <a:noAutofit/>
          </a:bodyPr>
          <a:lstStyle/>
          <a:p>
            <a:pPr/>
          </a:p>
        </p:txBody>
      </p:sp>
      <p:sp>
        <p:nvSpPr>
          <p:cNvPr id="103"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m">
    <p:spTree>
      <p:nvGrpSpPr>
        <p:cNvPr id="1" name=""/>
        <p:cNvGrpSpPr/>
        <p:nvPr/>
      </p:nvGrpSpPr>
      <p:grpSpPr>
        <a:xfrm>
          <a:off x="0" y="0"/>
          <a:ext cx="0" cy="0"/>
          <a:chOff x="0" y="0"/>
          <a:chExt cx="0" cy="0"/>
        </a:xfrm>
      </p:grpSpPr>
      <p:sp>
        <p:nvSpPr>
          <p:cNvPr id="110"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andre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Billede"/>
          <p:cNvSpPr/>
          <p:nvPr>
            <p:ph type="pic" idx="13"/>
          </p:nvPr>
        </p:nvSpPr>
        <p:spPr>
          <a:xfrm>
            <a:off x="1960603" y="884196"/>
            <a:ext cx="9166170" cy="6101232"/>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21" name="Titeltekst"/>
          <p:cNvSpPr txBox="1"/>
          <p:nvPr>
            <p:ph type="title"/>
          </p:nvPr>
        </p:nvSpPr>
        <p:spPr>
          <a:xfrm>
            <a:off x="787400" y="7188200"/>
            <a:ext cx="11430000" cy="1270000"/>
          </a:xfrm>
          <a:prstGeom prst="rect">
            <a:avLst/>
          </a:prstGeom>
        </p:spPr>
        <p:txBody>
          <a:bodyPr anchor="b"/>
          <a:lstStyle>
            <a:lvl1pPr>
              <a:defRPr>
                <a:solidFill>
                  <a:srgbClr val="276D6D"/>
                </a:solidFill>
              </a:defRPr>
            </a:lvl1pPr>
          </a:lstStyle>
          <a:p>
            <a:pPr/>
            <a:r>
              <a:t>Titeltekst</a:t>
            </a:r>
          </a:p>
        </p:txBody>
      </p:sp>
      <p:sp>
        <p:nvSpPr>
          <p:cNvPr id="22" name="Brødtekst, niveau et…"/>
          <p:cNvSpPr txBox="1"/>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pPr/>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p:nvPr>
            <p:ph type="sldNum" sz="quarter" idx="2"/>
          </p:nvPr>
        </p:nvSpPr>
        <p:spPr>
          <a:xfrm>
            <a:off x="6302692" y="9131300"/>
            <a:ext cx="386716" cy="431800"/>
          </a:xfrm>
          <a:prstGeom prst="rect">
            <a:avLst/>
          </a:prstGeom>
        </p:spPr>
        <p:txBody>
          <a:bodyPr anchor="t"/>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centreret">
    <p:spTree>
      <p:nvGrpSpPr>
        <p:cNvPr id="1" name=""/>
        <p:cNvGrpSpPr/>
        <p:nvPr/>
      </p:nvGrpSpPr>
      <p:grpSpPr>
        <a:xfrm>
          <a:off x="0" y="0"/>
          <a:ext cx="0" cy="0"/>
          <a:chOff x="0" y="0"/>
          <a:chExt cx="0" cy="0"/>
        </a:xfrm>
      </p:grpSpPr>
      <p:sp>
        <p:nvSpPr>
          <p:cNvPr id="30" name="Titeltekst"/>
          <p:cNvSpPr txBox="1"/>
          <p:nvPr>
            <p:ph type="title"/>
          </p:nvPr>
        </p:nvSpPr>
        <p:spPr>
          <a:xfrm>
            <a:off x="787400" y="3657600"/>
            <a:ext cx="11430000" cy="2438400"/>
          </a:xfrm>
          <a:prstGeom prst="rect">
            <a:avLst/>
          </a:prstGeom>
        </p:spPr>
        <p:txBody>
          <a:bodyPr/>
          <a:lstStyle/>
          <a:p>
            <a:pPr/>
            <a:r>
              <a:t>Titeltekst</a:t>
            </a:r>
          </a:p>
        </p:txBody>
      </p:sp>
      <p:sp>
        <p:nvSpPr>
          <p:cNvPr id="31"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lodret">
    <p:spTree>
      <p:nvGrpSpPr>
        <p:cNvPr id="1" name=""/>
        <p:cNvGrpSpPr/>
        <p:nvPr/>
      </p:nvGrpSpPr>
      <p:grpSpPr>
        <a:xfrm>
          <a:off x="0" y="0"/>
          <a:ext cx="0" cy="0"/>
          <a:chOff x="0" y="0"/>
          <a:chExt cx="0" cy="0"/>
        </a:xfrm>
      </p:grpSpPr>
      <p:sp>
        <p:nvSpPr>
          <p:cNvPr id="38" name="Billede"/>
          <p:cNvSpPr/>
          <p:nvPr>
            <p:ph type="pic" sz="half" idx="13"/>
          </p:nvPr>
        </p:nvSpPr>
        <p:spPr>
          <a:xfrm>
            <a:off x="6273800" y="1206500"/>
            <a:ext cx="5888774" cy="72771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39" name="Titeltekst"/>
          <p:cNvSpPr txBox="1"/>
          <p:nvPr>
            <p:ph type="title"/>
          </p:nvPr>
        </p:nvSpPr>
        <p:spPr>
          <a:xfrm>
            <a:off x="457200" y="1244600"/>
            <a:ext cx="5600700" cy="3467100"/>
          </a:xfrm>
          <a:prstGeom prst="rect">
            <a:avLst/>
          </a:prstGeom>
        </p:spPr>
        <p:txBody>
          <a:bodyPr anchor="b"/>
          <a:lstStyle/>
          <a:p>
            <a:pPr/>
            <a:r>
              <a:t>Titeltekst</a:t>
            </a:r>
          </a:p>
        </p:txBody>
      </p:sp>
      <p:sp>
        <p:nvSpPr>
          <p:cNvPr id="40" name="Brødtekst, niveau et…"/>
          <p:cNvSpPr txBox="1"/>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pPr/>
            <a:r>
              <a:t>Brødtekst, niveau et</a:t>
            </a:r>
          </a:p>
          <a:p>
            <a:pPr lvl="1"/>
            <a:r>
              <a:t>Brødtekst, niveau to</a:t>
            </a:r>
          </a:p>
          <a:p>
            <a:pPr lvl="2"/>
            <a:r>
              <a:t>Brødtekst, niveau tre</a:t>
            </a:r>
          </a:p>
          <a:p>
            <a:pPr lvl="3"/>
            <a:r>
              <a:t>Brødtekst, niveau fire</a:t>
            </a:r>
          </a:p>
          <a:p>
            <a:pPr lvl="4"/>
            <a:r>
              <a:t>Brødtekst, niveau fem</a:t>
            </a:r>
          </a:p>
        </p:txBody>
      </p:sp>
      <p:sp>
        <p:nvSpPr>
          <p:cNvPr id="41"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øverst">
    <p:spTree>
      <p:nvGrpSpPr>
        <p:cNvPr id="1" name=""/>
        <p:cNvGrpSpPr/>
        <p:nvPr/>
      </p:nvGrpSpPr>
      <p:grpSpPr>
        <a:xfrm>
          <a:off x="0" y="0"/>
          <a:ext cx="0" cy="0"/>
          <a:chOff x="0" y="0"/>
          <a:chExt cx="0" cy="0"/>
        </a:xfrm>
      </p:grpSpPr>
      <p:sp>
        <p:nvSpPr>
          <p:cNvPr id="48" name="Titeltekst"/>
          <p:cNvSpPr txBox="1"/>
          <p:nvPr>
            <p:ph type="title"/>
          </p:nvPr>
        </p:nvSpPr>
        <p:spPr>
          <a:prstGeom prst="rect">
            <a:avLst/>
          </a:prstGeom>
        </p:spPr>
        <p:txBody>
          <a:bodyPr/>
          <a:lstStyle/>
          <a:p>
            <a:pPr/>
            <a:r>
              <a:t>Titeltekst</a:t>
            </a:r>
          </a:p>
        </p:txBody>
      </p:sp>
      <p:sp>
        <p:nvSpPr>
          <p:cNvPr id="49"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punkter">
    <p:spTree>
      <p:nvGrpSpPr>
        <p:cNvPr id="1" name=""/>
        <p:cNvGrpSpPr/>
        <p:nvPr/>
      </p:nvGrpSpPr>
      <p:grpSpPr>
        <a:xfrm>
          <a:off x="0" y="0"/>
          <a:ext cx="0" cy="0"/>
          <a:chOff x="0" y="0"/>
          <a:chExt cx="0" cy="0"/>
        </a:xfrm>
      </p:grpSpPr>
      <p:sp>
        <p:nvSpPr>
          <p:cNvPr id="56" name="Titeltekst"/>
          <p:cNvSpPr txBox="1"/>
          <p:nvPr>
            <p:ph type="title"/>
          </p:nvPr>
        </p:nvSpPr>
        <p:spPr>
          <a:prstGeom prst="rect">
            <a:avLst/>
          </a:prstGeom>
        </p:spPr>
        <p:txBody>
          <a:bodyPr/>
          <a:lstStyle/>
          <a:p>
            <a:pPr/>
            <a:r>
              <a:t>Titeltekst</a:t>
            </a:r>
          </a:p>
        </p:txBody>
      </p:sp>
      <p:sp>
        <p:nvSpPr>
          <p:cNvPr id="57" name="Brødtekst, niveau et…"/>
          <p:cNvSpPr txBox="1"/>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Brødtekst, niveau et</a:t>
            </a:r>
          </a:p>
          <a:p>
            <a:pPr lvl="1"/>
            <a:r>
              <a:t>Brødtekst, niveau to</a:t>
            </a:r>
          </a:p>
          <a:p>
            <a:pPr lvl="2"/>
            <a:r>
              <a:t>Brødtekst, niveau tre</a:t>
            </a:r>
          </a:p>
          <a:p>
            <a:pPr lvl="3"/>
            <a:r>
              <a:t>Brødtekst, niveau fire</a:t>
            </a:r>
          </a:p>
          <a:p>
            <a:pPr lvl="4"/>
            <a:r>
              <a:t>Brødtekst, niveau fem</a:t>
            </a:r>
          </a:p>
        </p:txBody>
      </p:sp>
      <p:sp>
        <p:nvSpPr>
          <p:cNvPr id="58"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amp; foto">
    <p:spTree>
      <p:nvGrpSpPr>
        <p:cNvPr id="1" name=""/>
        <p:cNvGrpSpPr/>
        <p:nvPr/>
      </p:nvGrpSpPr>
      <p:grpSpPr>
        <a:xfrm>
          <a:off x="0" y="0"/>
          <a:ext cx="0" cy="0"/>
          <a:chOff x="0" y="0"/>
          <a:chExt cx="0" cy="0"/>
        </a:xfrm>
      </p:grpSpPr>
      <p:sp>
        <p:nvSpPr>
          <p:cNvPr id="65" name="Billede"/>
          <p:cNvSpPr/>
          <p:nvPr>
            <p:ph type="pic" sz="quarter" idx="13"/>
          </p:nvPr>
        </p:nvSpPr>
        <p:spPr>
          <a:xfrm>
            <a:off x="7412382" y="2933700"/>
            <a:ext cx="4324471" cy="5343996"/>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66" name="Titeltekst"/>
          <p:cNvSpPr txBox="1"/>
          <p:nvPr>
            <p:ph type="title"/>
          </p:nvPr>
        </p:nvSpPr>
        <p:spPr>
          <a:prstGeom prst="rect">
            <a:avLst/>
          </a:prstGeom>
        </p:spPr>
        <p:txBody>
          <a:bodyPr/>
          <a:lstStyle/>
          <a:p>
            <a:pPr/>
            <a:r>
              <a:t>Titeltekst</a:t>
            </a:r>
          </a:p>
        </p:txBody>
      </p:sp>
      <p:sp>
        <p:nvSpPr>
          <p:cNvPr id="67" name="Brødtekst, niveau et…"/>
          <p:cNvSpPr txBox="1"/>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pPr/>
            <a:r>
              <a:t>Brødtekst, niveau et</a:t>
            </a:r>
          </a:p>
          <a:p>
            <a:pPr lvl="1"/>
            <a:r>
              <a:t>Brødtekst, niveau to</a:t>
            </a:r>
          </a:p>
          <a:p>
            <a:pPr lvl="2"/>
            <a:r>
              <a:t>Brødtekst, niveau tre</a:t>
            </a:r>
          </a:p>
          <a:p>
            <a:pPr lvl="3"/>
            <a:r>
              <a:t>Brødtekst, niveau fire</a:t>
            </a:r>
          </a:p>
          <a:p>
            <a:pPr lvl="4"/>
            <a:r>
              <a:t>Brødtekst, niveau fem</a:t>
            </a:r>
          </a:p>
        </p:txBody>
      </p:sp>
      <p:sp>
        <p:nvSpPr>
          <p:cNvPr id="68"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tegn">
    <p:spTree>
      <p:nvGrpSpPr>
        <p:cNvPr id="1" name=""/>
        <p:cNvGrpSpPr/>
        <p:nvPr/>
      </p:nvGrpSpPr>
      <p:grpSpPr>
        <a:xfrm>
          <a:off x="0" y="0"/>
          <a:ext cx="0" cy="0"/>
          <a:chOff x="0" y="0"/>
          <a:chExt cx="0" cy="0"/>
        </a:xfrm>
      </p:grpSpPr>
      <p:sp>
        <p:nvSpPr>
          <p:cNvPr id="75" name="Brødtekst, niveau et…"/>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Brødtekst, niveau et</a:t>
            </a:r>
          </a:p>
          <a:p>
            <a:pPr lvl="1"/>
            <a:r>
              <a:t>Brødtekst, niveau to</a:t>
            </a:r>
          </a:p>
          <a:p>
            <a:pPr lvl="2"/>
            <a:r>
              <a:t>Brødtekst, niveau tre</a:t>
            </a:r>
          </a:p>
          <a:p>
            <a:pPr lvl="3"/>
            <a:r>
              <a:t>Brødtekst, niveau fire</a:t>
            </a:r>
          </a:p>
          <a:p>
            <a:pPr lvl="4"/>
            <a:r>
              <a:t>Brødtekst, niveau fem</a:t>
            </a:r>
          </a:p>
        </p:txBody>
      </p:sp>
      <p:sp>
        <p:nvSpPr>
          <p:cNvPr id="76"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3 - pr. ark">
    <p:spTree>
      <p:nvGrpSpPr>
        <p:cNvPr id="1" name=""/>
        <p:cNvGrpSpPr/>
        <p:nvPr/>
      </p:nvGrpSpPr>
      <p:grpSpPr>
        <a:xfrm>
          <a:off x="0" y="0"/>
          <a:ext cx="0" cy="0"/>
          <a:chOff x="0" y="0"/>
          <a:chExt cx="0" cy="0"/>
        </a:xfrm>
      </p:grpSpPr>
      <p:sp>
        <p:nvSpPr>
          <p:cNvPr id="83" name="Billede"/>
          <p:cNvSpPr/>
          <p:nvPr>
            <p:ph type="pic" idx="13"/>
          </p:nvPr>
        </p:nvSpPr>
        <p:spPr>
          <a:xfrm>
            <a:off x="711200" y="673100"/>
            <a:ext cx="6680111" cy="8255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4" name="Billede"/>
          <p:cNvSpPr/>
          <p:nvPr>
            <p:ph type="pic" sz="quarter" idx="14"/>
          </p:nvPr>
        </p:nvSpPr>
        <p:spPr>
          <a:xfrm>
            <a:off x="7645400" y="652434"/>
            <a:ext cx="4572000" cy="3046422"/>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5" name="Billede"/>
          <p:cNvSpPr/>
          <p:nvPr>
            <p:ph type="pic" sz="half" idx="15"/>
          </p:nvPr>
        </p:nvSpPr>
        <p:spPr>
          <a:xfrm>
            <a:off x="7645400" y="3225800"/>
            <a:ext cx="4572000" cy="68580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6" name="Lysbilled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rødtekst, niveau et…"/>
          <p:cNvSpPr txBox="1"/>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Brødtekst, niveau et</a:t>
            </a:r>
          </a:p>
          <a:p>
            <a:pPr lvl="1"/>
            <a:r>
              <a:t>Brødtekst, niveau to</a:t>
            </a:r>
          </a:p>
          <a:p>
            <a:pPr lvl="2"/>
            <a:r>
              <a:t>Brødtekst, niveau tre</a:t>
            </a:r>
          </a:p>
          <a:p>
            <a:pPr lvl="3"/>
            <a:r>
              <a:t>Brødtekst, niveau fire</a:t>
            </a:r>
          </a:p>
          <a:p>
            <a:pPr lvl="4"/>
            <a:r>
              <a:t>Brødtekst, niveau fem</a:t>
            </a:r>
          </a:p>
        </p:txBody>
      </p:sp>
      <p:sp>
        <p:nvSpPr>
          <p:cNvPr id="3" name="Titeltekst"/>
          <p:cNvSpPr txBox="1"/>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Titeltekst</a:t>
            </a:r>
          </a:p>
        </p:txBody>
      </p:sp>
      <p:sp>
        <p:nvSpPr>
          <p:cNvPr id="4" name="Lysbillednummer"/>
          <p:cNvSpPr txBox="1"/>
          <p:nvPr>
            <p:ph type="sldNum" sz="quarter" idx="2"/>
          </p:nvPr>
        </p:nvSpPr>
        <p:spPr>
          <a:xfrm>
            <a:off x="6302692" y="9131299"/>
            <a:ext cx="386716" cy="431801"/>
          </a:xfrm>
          <a:prstGeom prst="rect">
            <a:avLst/>
          </a:prstGeom>
          <a:ln w="12700">
            <a:miter lim="400000"/>
          </a:ln>
        </p:spPr>
        <p:txBody>
          <a:bodyPr wrap="none" lIns="50800" tIns="50800" rIns="50800" bIns="50800" anchor="ctr">
            <a:spAutoFit/>
          </a:bodyPr>
          <a:lstStyle>
            <a:lvl1pPr>
              <a:defRPr sz="2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oefler Text"/>
        </a:defRPr>
      </a:lvl1pPr>
      <a:lvl2pPr marL="0" marR="0" indent="2286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oefler Text"/>
        </a:defRPr>
      </a:lvl2pPr>
      <a:lvl3pPr marL="0" marR="0" indent="4572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oefler Text"/>
        </a:defRPr>
      </a:lvl3pPr>
      <a:lvl4pPr marL="0" marR="0" indent="6858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oefler Text"/>
        </a:defRPr>
      </a:lvl4pPr>
      <a:lvl5pPr marL="0" marR="0" indent="9144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oefler Text"/>
        </a:defRPr>
      </a:lvl5pPr>
      <a:lvl6pPr marL="0" marR="0" indent="11430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oefler Text"/>
        </a:defRPr>
      </a:lvl6pPr>
      <a:lvl7pPr marL="0" marR="0" indent="13716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oefler Text"/>
        </a:defRPr>
      </a:lvl7pPr>
      <a:lvl8pPr marL="0" marR="0" indent="16002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oefler Text"/>
        </a:defRPr>
      </a:lvl8pPr>
      <a:lvl9pPr marL="0" marR="0" indent="18288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oefler Tex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2. semester projekt"/>
          <p:cNvSpPr txBox="1"/>
          <p:nvPr>
            <p:ph type="subTitle" sz="quarter" idx="1"/>
          </p:nvPr>
        </p:nvSpPr>
        <p:spPr>
          <a:prstGeom prst="rect">
            <a:avLst/>
          </a:prstGeom>
        </p:spPr>
        <p:txBody>
          <a:bodyPr/>
          <a:lstStyle/>
          <a:p>
            <a:pPr/>
            <a:r>
              <a:t>2. semester projekt</a:t>
            </a:r>
          </a:p>
        </p:txBody>
      </p:sp>
      <p:sp>
        <p:nvSpPr>
          <p:cNvPr id="120" name="GNSS &amp; MIKROMOBILITET"/>
          <p:cNvSpPr txBox="1"/>
          <p:nvPr>
            <p:ph type="ctrTitle"/>
          </p:nvPr>
        </p:nvSpPr>
        <p:spPr>
          <a:prstGeom prst="rect">
            <a:avLst/>
          </a:prstGeom>
        </p:spPr>
        <p:txBody>
          <a:bodyPr/>
          <a:lstStyle/>
          <a:p>
            <a:pPr/>
            <a:r>
              <a:t>GNSS &amp; MIKROMOBILITET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gps pic.jpg" descr="gps pic.jpg"/>
          <p:cNvPicPr>
            <a:picLocks noChangeAspect="0"/>
          </p:cNvPicPr>
          <p:nvPr>
            <p:ph type="pic" idx="13"/>
          </p:nvPr>
        </p:nvPicPr>
        <p:blipFill>
          <a:blip r:embed="rId2">
            <a:extLst/>
          </a:blip>
          <a:stretch>
            <a:fillRect/>
          </a:stretch>
        </p:blipFill>
        <p:spPr>
          <a:xfrm>
            <a:off x="508000" y="457200"/>
            <a:ext cx="6731001" cy="8763001"/>
          </a:xfrm>
          <a:prstGeom prst="rect">
            <a:avLst/>
          </a:prstGeom>
        </p:spPr>
      </p:pic>
      <p:pic>
        <p:nvPicPr>
          <p:cNvPr id="153" name="bor du i kbh?.jpg" descr="bor du i kbh?.jpg"/>
          <p:cNvPicPr>
            <a:picLocks noChangeAspect="0"/>
          </p:cNvPicPr>
          <p:nvPr>
            <p:ph type="pic" idx="14"/>
          </p:nvPr>
        </p:nvPicPr>
        <p:blipFill>
          <a:blip r:embed="rId3">
            <a:extLst/>
          </a:blip>
          <a:stretch>
            <a:fillRect/>
          </a:stretch>
        </p:blipFill>
        <p:spPr>
          <a:xfrm>
            <a:off x="7366000" y="457200"/>
            <a:ext cx="5118100" cy="3517900"/>
          </a:xfrm>
          <a:prstGeom prst="rect">
            <a:avLst/>
          </a:prstGeom>
        </p:spPr>
      </p:pic>
      <p:pic>
        <p:nvPicPr>
          <p:cNvPr id="154" name="bor du i kbh?.jpg" descr="bor du i kbh?.jpg"/>
          <p:cNvPicPr>
            <a:picLocks noChangeAspect="0"/>
          </p:cNvPicPr>
          <p:nvPr>
            <p:ph type="pic" idx="15"/>
          </p:nvPr>
        </p:nvPicPr>
        <p:blipFill>
          <a:blip r:embed="rId4">
            <a:extLst/>
          </a:blip>
          <a:stretch>
            <a:fillRect/>
          </a:stretch>
        </p:blipFill>
        <p:spPr>
          <a:xfrm>
            <a:off x="7366000" y="4152900"/>
            <a:ext cx="5118100" cy="5080000"/>
          </a:xfrm>
          <a:prstGeom prst="rect">
            <a:avLst/>
          </a:prstGeom>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EORI"/>
          <p:cNvSpPr txBox="1"/>
          <p:nvPr>
            <p:ph type="ctrTitle"/>
          </p:nvPr>
        </p:nvSpPr>
        <p:spPr>
          <a:prstGeom prst="rect">
            <a:avLst/>
          </a:prstGeom>
        </p:spPr>
        <p:txBody>
          <a:bodyPr/>
          <a:lstStyle/>
          <a:p>
            <a:pPr/>
            <a:r>
              <a:t>TEORI</a:t>
            </a:r>
          </a:p>
        </p:txBody>
      </p:sp>
      <p:sp>
        <p:nvSpPr>
          <p:cNvPr id="157" name="Stak med bøger"/>
          <p:cNvSpPr/>
          <p:nvPr/>
        </p:nvSpPr>
        <p:spPr>
          <a:xfrm>
            <a:off x="8339219" y="5671060"/>
            <a:ext cx="3170781" cy="2873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69" y="0"/>
                </a:moveTo>
                <a:cubicBezTo>
                  <a:pt x="3275" y="0"/>
                  <a:pt x="1896" y="1522"/>
                  <a:pt x="1896" y="3392"/>
                </a:cubicBezTo>
                <a:cubicBezTo>
                  <a:pt x="1896" y="5262"/>
                  <a:pt x="3275" y="6783"/>
                  <a:pt x="4969" y="6783"/>
                </a:cubicBezTo>
                <a:lnTo>
                  <a:pt x="21600" y="6783"/>
                </a:lnTo>
                <a:lnTo>
                  <a:pt x="21600" y="5757"/>
                </a:lnTo>
                <a:lnTo>
                  <a:pt x="4969" y="5757"/>
                </a:lnTo>
                <a:cubicBezTo>
                  <a:pt x="3788" y="5757"/>
                  <a:pt x="2827" y="4696"/>
                  <a:pt x="2827" y="3392"/>
                </a:cubicBezTo>
                <a:cubicBezTo>
                  <a:pt x="2827" y="2087"/>
                  <a:pt x="3788" y="1026"/>
                  <a:pt x="4969" y="1026"/>
                </a:cubicBezTo>
                <a:lnTo>
                  <a:pt x="21600" y="1026"/>
                </a:lnTo>
                <a:lnTo>
                  <a:pt x="21600" y="0"/>
                </a:lnTo>
                <a:lnTo>
                  <a:pt x="4969" y="0"/>
                </a:lnTo>
                <a:close/>
                <a:moveTo>
                  <a:pt x="4969" y="1852"/>
                </a:moveTo>
                <a:lnTo>
                  <a:pt x="4969" y="2269"/>
                </a:lnTo>
                <a:lnTo>
                  <a:pt x="20792" y="2269"/>
                </a:lnTo>
                <a:cubicBezTo>
                  <a:pt x="20843" y="2123"/>
                  <a:pt x="20903" y="1984"/>
                  <a:pt x="20972" y="1852"/>
                </a:cubicBezTo>
                <a:lnTo>
                  <a:pt x="4969" y="1852"/>
                </a:lnTo>
                <a:close/>
                <a:moveTo>
                  <a:pt x="4969" y="3215"/>
                </a:moveTo>
                <a:lnTo>
                  <a:pt x="4969" y="3632"/>
                </a:lnTo>
                <a:lnTo>
                  <a:pt x="20613" y="3632"/>
                </a:lnTo>
                <a:cubicBezTo>
                  <a:pt x="20608" y="3553"/>
                  <a:pt x="20605" y="3472"/>
                  <a:pt x="20605" y="3392"/>
                </a:cubicBezTo>
                <a:cubicBezTo>
                  <a:pt x="20605" y="3332"/>
                  <a:pt x="20607" y="3273"/>
                  <a:pt x="20610" y="3215"/>
                </a:cubicBezTo>
                <a:lnTo>
                  <a:pt x="4969" y="3215"/>
                </a:lnTo>
                <a:close/>
                <a:moveTo>
                  <a:pt x="4969" y="4575"/>
                </a:moveTo>
                <a:lnTo>
                  <a:pt x="4969" y="4992"/>
                </a:lnTo>
                <a:lnTo>
                  <a:pt x="21006" y="4992"/>
                </a:lnTo>
                <a:cubicBezTo>
                  <a:pt x="20933" y="4861"/>
                  <a:pt x="20869" y="4722"/>
                  <a:pt x="20814" y="4575"/>
                </a:cubicBezTo>
                <a:lnTo>
                  <a:pt x="4969" y="4575"/>
                </a:lnTo>
                <a:close/>
                <a:moveTo>
                  <a:pt x="1447" y="7349"/>
                </a:moveTo>
                <a:cubicBezTo>
                  <a:pt x="649" y="7349"/>
                  <a:pt x="0" y="8067"/>
                  <a:pt x="0" y="8948"/>
                </a:cubicBezTo>
                <a:lnTo>
                  <a:pt x="0" y="12535"/>
                </a:lnTo>
                <a:cubicBezTo>
                  <a:pt x="0" y="13416"/>
                  <a:pt x="649" y="14132"/>
                  <a:pt x="1447" y="14132"/>
                </a:cubicBezTo>
                <a:lnTo>
                  <a:pt x="1849" y="14132"/>
                </a:lnTo>
                <a:cubicBezTo>
                  <a:pt x="2061" y="14132"/>
                  <a:pt x="2248" y="14009"/>
                  <a:pt x="2355" y="13825"/>
                </a:cubicBezTo>
                <a:lnTo>
                  <a:pt x="2537" y="13825"/>
                </a:lnTo>
                <a:cubicBezTo>
                  <a:pt x="2644" y="14009"/>
                  <a:pt x="2831" y="14132"/>
                  <a:pt x="3043" y="14132"/>
                </a:cubicBezTo>
                <a:lnTo>
                  <a:pt x="19539" y="14132"/>
                </a:lnTo>
                <a:lnTo>
                  <a:pt x="19539" y="13106"/>
                </a:lnTo>
                <a:lnTo>
                  <a:pt x="3279" y="13106"/>
                </a:lnTo>
                <a:cubicBezTo>
                  <a:pt x="3173" y="12922"/>
                  <a:pt x="2986" y="12799"/>
                  <a:pt x="2773" y="12799"/>
                </a:cubicBezTo>
                <a:lnTo>
                  <a:pt x="2119" y="12799"/>
                </a:lnTo>
                <a:cubicBezTo>
                  <a:pt x="1906" y="12799"/>
                  <a:pt x="1719" y="12922"/>
                  <a:pt x="1613" y="13106"/>
                </a:cubicBezTo>
                <a:lnTo>
                  <a:pt x="1447" y="13106"/>
                </a:lnTo>
                <a:cubicBezTo>
                  <a:pt x="1161" y="13106"/>
                  <a:pt x="929" y="12850"/>
                  <a:pt x="929" y="12535"/>
                </a:cubicBezTo>
                <a:lnTo>
                  <a:pt x="929" y="8948"/>
                </a:lnTo>
                <a:cubicBezTo>
                  <a:pt x="929" y="8632"/>
                  <a:pt x="1161" y="8375"/>
                  <a:pt x="1447" y="8375"/>
                </a:cubicBezTo>
                <a:lnTo>
                  <a:pt x="1618" y="8375"/>
                </a:lnTo>
                <a:cubicBezTo>
                  <a:pt x="1725" y="8554"/>
                  <a:pt x="1910" y="8672"/>
                  <a:pt x="2119" y="8672"/>
                </a:cubicBezTo>
                <a:lnTo>
                  <a:pt x="2773" y="8672"/>
                </a:lnTo>
                <a:cubicBezTo>
                  <a:pt x="2982" y="8672"/>
                  <a:pt x="3167" y="8554"/>
                  <a:pt x="3274" y="8375"/>
                </a:cubicBezTo>
                <a:lnTo>
                  <a:pt x="19539" y="8375"/>
                </a:lnTo>
                <a:lnTo>
                  <a:pt x="19539" y="7349"/>
                </a:lnTo>
                <a:lnTo>
                  <a:pt x="3043" y="7349"/>
                </a:lnTo>
                <a:cubicBezTo>
                  <a:pt x="2834" y="7349"/>
                  <a:pt x="2649" y="7467"/>
                  <a:pt x="2542" y="7647"/>
                </a:cubicBezTo>
                <a:lnTo>
                  <a:pt x="2350" y="7647"/>
                </a:lnTo>
                <a:cubicBezTo>
                  <a:pt x="2242" y="7467"/>
                  <a:pt x="2058" y="7349"/>
                  <a:pt x="1849" y="7349"/>
                </a:cubicBezTo>
                <a:lnTo>
                  <a:pt x="1447" y="7349"/>
                </a:lnTo>
                <a:close/>
                <a:moveTo>
                  <a:pt x="3264" y="9173"/>
                </a:moveTo>
                <a:lnTo>
                  <a:pt x="3264" y="9590"/>
                </a:lnTo>
                <a:lnTo>
                  <a:pt x="19087" y="9590"/>
                </a:lnTo>
                <a:cubicBezTo>
                  <a:pt x="19138" y="9444"/>
                  <a:pt x="19198" y="9305"/>
                  <a:pt x="19267" y="9173"/>
                </a:cubicBezTo>
                <a:lnTo>
                  <a:pt x="3264" y="9173"/>
                </a:lnTo>
                <a:close/>
                <a:moveTo>
                  <a:pt x="3264" y="10534"/>
                </a:moveTo>
                <a:lnTo>
                  <a:pt x="3264" y="10951"/>
                </a:lnTo>
                <a:lnTo>
                  <a:pt x="18908" y="10951"/>
                </a:lnTo>
                <a:cubicBezTo>
                  <a:pt x="18902" y="10872"/>
                  <a:pt x="18899" y="10791"/>
                  <a:pt x="18899" y="10711"/>
                </a:cubicBezTo>
                <a:cubicBezTo>
                  <a:pt x="18899" y="10651"/>
                  <a:pt x="18901" y="10593"/>
                  <a:pt x="18904" y="10534"/>
                </a:cubicBezTo>
                <a:lnTo>
                  <a:pt x="3264" y="10534"/>
                </a:lnTo>
                <a:close/>
                <a:moveTo>
                  <a:pt x="3264" y="11896"/>
                </a:moveTo>
                <a:lnTo>
                  <a:pt x="3264" y="12313"/>
                </a:lnTo>
                <a:lnTo>
                  <a:pt x="19301" y="12313"/>
                </a:lnTo>
                <a:cubicBezTo>
                  <a:pt x="19227" y="12182"/>
                  <a:pt x="19163" y="12043"/>
                  <a:pt x="19109" y="11896"/>
                </a:cubicBezTo>
                <a:lnTo>
                  <a:pt x="3264" y="11896"/>
                </a:lnTo>
                <a:close/>
                <a:moveTo>
                  <a:pt x="4969" y="14817"/>
                </a:moveTo>
                <a:cubicBezTo>
                  <a:pt x="3275" y="14817"/>
                  <a:pt x="1896" y="16339"/>
                  <a:pt x="1896" y="18208"/>
                </a:cubicBezTo>
                <a:cubicBezTo>
                  <a:pt x="1896" y="20078"/>
                  <a:pt x="3275" y="21600"/>
                  <a:pt x="4969" y="21600"/>
                </a:cubicBezTo>
                <a:lnTo>
                  <a:pt x="21600" y="21600"/>
                </a:lnTo>
                <a:lnTo>
                  <a:pt x="21600" y="20574"/>
                </a:lnTo>
                <a:lnTo>
                  <a:pt x="4969" y="20574"/>
                </a:lnTo>
                <a:cubicBezTo>
                  <a:pt x="3788" y="20574"/>
                  <a:pt x="2827" y="19513"/>
                  <a:pt x="2827" y="18208"/>
                </a:cubicBezTo>
                <a:cubicBezTo>
                  <a:pt x="2827" y="16904"/>
                  <a:pt x="3788" y="15843"/>
                  <a:pt x="4969" y="15843"/>
                </a:cubicBezTo>
                <a:lnTo>
                  <a:pt x="21600" y="15843"/>
                </a:lnTo>
                <a:lnTo>
                  <a:pt x="21600" y="14817"/>
                </a:lnTo>
                <a:lnTo>
                  <a:pt x="4969" y="14817"/>
                </a:lnTo>
                <a:close/>
                <a:moveTo>
                  <a:pt x="4969" y="16669"/>
                </a:moveTo>
                <a:lnTo>
                  <a:pt x="4969" y="17086"/>
                </a:lnTo>
                <a:lnTo>
                  <a:pt x="20792" y="17086"/>
                </a:lnTo>
                <a:cubicBezTo>
                  <a:pt x="20843" y="16940"/>
                  <a:pt x="20903" y="16800"/>
                  <a:pt x="20972" y="16669"/>
                </a:cubicBezTo>
                <a:lnTo>
                  <a:pt x="4969" y="16669"/>
                </a:lnTo>
                <a:close/>
                <a:moveTo>
                  <a:pt x="4969" y="18030"/>
                </a:moveTo>
                <a:lnTo>
                  <a:pt x="4969" y="18447"/>
                </a:lnTo>
                <a:lnTo>
                  <a:pt x="20613" y="18447"/>
                </a:lnTo>
                <a:cubicBezTo>
                  <a:pt x="20608" y="18368"/>
                  <a:pt x="20605" y="18289"/>
                  <a:pt x="20605" y="18208"/>
                </a:cubicBezTo>
                <a:cubicBezTo>
                  <a:pt x="20605" y="18149"/>
                  <a:pt x="20607" y="18089"/>
                  <a:pt x="20610" y="18030"/>
                </a:cubicBezTo>
                <a:lnTo>
                  <a:pt x="4969" y="18030"/>
                </a:lnTo>
                <a:close/>
                <a:moveTo>
                  <a:pt x="4969" y="19392"/>
                </a:moveTo>
                <a:lnTo>
                  <a:pt x="4969" y="19809"/>
                </a:lnTo>
                <a:lnTo>
                  <a:pt x="21006" y="19809"/>
                </a:lnTo>
                <a:cubicBezTo>
                  <a:pt x="20933" y="19678"/>
                  <a:pt x="20869" y="19539"/>
                  <a:pt x="20814" y="19392"/>
                </a:cubicBezTo>
                <a:lnTo>
                  <a:pt x="4969" y="19392"/>
                </a:lnTo>
                <a:close/>
              </a:path>
            </a:pathLst>
          </a:custGeom>
          <a:blipFill>
            <a:blip r:embed="rId2"/>
          </a:blipFill>
          <a:ln w="12700">
            <a:miter lim="400000"/>
          </a:ln>
        </p:spPr>
        <p:txBody>
          <a:bodyPr lIns="50800" tIns="50800" rIns="50800" bIns="50800" anchor="ctr"/>
          <a:lstStyle/>
          <a:p>
            <a:pPr>
              <a:defRPr>
                <a:solidFill>
                  <a:srgbClr val="FFFFFF"/>
                </a:solidFill>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ANVENDT TEORI"/>
          <p:cNvSpPr txBox="1"/>
          <p:nvPr>
            <p:ph type="title"/>
          </p:nvPr>
        </p:nvSpPr>
        <p:spPr>
          <a:prstGeom prst="rect">
            <a:avLst/>
          </a:prstGeom>
        </p:spPr>
        <p:txBody>
          <a:bodyPr/>
          <a:lstStyle/>
          <a:p>
            <a:pPr/>
            <a:r>
              <a:t>ANVENDT TEORI</a:t>
            </a:r>
          </a:p>
        </p:txBody>
      </p:sp>
      <p:sp>
        <p:nvSpPr>
          <p:cNvPr id="160" name="Niels Jørgensen: TSA-Modellen (2019)…"/>
          <p:cNvSpPr txBox="1"/>
          <p:nvPr>
            <p:ph type="body" idx="1"/>
          </p:nvPr>
        </p:nvSpPr>
        <p:spPr>
          <a:prstGeom prst="rect">
            <a:avLst/>
          </a:prstGeom>
        </p:spPr>
        <p:txBody>
          <a:bodyPr/>
          <a:lstStyle/>
          <a:p>
            <a:pPr marL="393700" indent="-393700">
              <a:buBlip>
                <a:blip r:embed="rId2"/>
              </a:buBlip>
              <a:defRPr sz="3400"/>
            </a:pPr>
            <a:r>
              <a:t>Niels Jørgensen: TSA-Modellen (2019)</a:t>
            </a:r>
          </a:p>
          <a:p>
            <a:pPr marL="393700" indent="-393700">
              <a:buBlip>
                <a:blip r:embed="rId2"/>
              </a:buBlip>
              <a:defRPr sz="3400"/>
            </a:pPr>
            <a:r>
              <a:t>John Urry: Mobilities (2007)</a:t>
            </a:r>
          </a:p>
          <a:p>
            <a:pPr marL="466607" indent="-466607">
              <a:buBlip>
                <a:blip r:embed="rId2"/>
              </a:buBlip>
              <a:defRPr sz="2700"/>
            </a:pPr>
            <a:r>
              <a:rPr sz="3200"/>
              <a:t>Everett Rogers:</a:t>
            </a:r>
            <a:r>
              <a:t> Diffusion of Innovations 3rd edition s. 1-17 &amp; 163-191 (1983)</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DISKUSSION"/>
          <p:cNvSpPr txBox="1"/>
          <p:nvPr>
            <p:ph type="ctrTitle"/>
          </p:nvPr>
        </p:nvSpPr>
        <p:spPr>
          <a:prstGeom prst="rect">
            <a:avLst/>
          </a:prstGeom>
        </p:spPr>
        <p:txBody>
          <a:bodyPr/>
          <a:lstStyle/>
          <a:p>
            <a:pPr/>
            <a:r>
              <a:t>DISKUSSION</a:t>
            </a:r>
          </a:p>
        </p:txBody>
      </p:sp>
      <p:sp>
        <p:nvSpPr>
          <p:cNvPr id="163" name="Skrivemaskine"/>
          <p:cNvSpPr/>
          <p:nvPr/>
        </p:nvSpPr>
        <p:spPr>
          <a:xfrm>
            <a:off x="6324556" y="5874500"/>
            <a:ext cx="2909619" cy="26807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52" y="0"/>
                </a:moveTo>
                <a:cubicBezTo>
                  <a:pt x="4001" y="0"/>
                  <a:pt x="3877" y="136"/>
                  <a:pt x="3877" y="300"/>
                </a:cubicBezTo>
                <a:lnTo>
                  <a:pt x="3877" y="4453"/>
                </a:lnTo>
                <a:cubicBezTo>
                  <a:pt x="3877" y="4617"/>
                  <a:pt x="3751" y="4754"/>
                  <a:pt x="3600" y="4754"/>
                </a:cubicBezTo>
                <a:lnTo>
                  <a:pt x="611" y="4754"/>
                </a:lnTo>
                <a:cubicBezTo>
                  <a:pt x="476" y="4754"/>
                  <a:pt x="368" y="4636"/>
                  <a:pt x="368" y="4490"/>
                </a:cubicBezTo>
                <a:lnTo>
                  <a:pt x="368" y="3236"/>
                </a:lnTo>
                <a:cubicBezTo>
                  <a:pt x="368" y="3031"/>
                  <a:pt x="501" y="2861"/>
                  <a:pt x="685" y="2825"/>
                </a:cubicBezTo>
                <a:cubicBezTo>
                  <a:pt x="723" y="2820"/>
                  <a:pt x="751" y="2790"/>
                  <a:pt x="751" y="2749"/>
                </a:cubicBezTo>
                <a:lnTo>
                  <a:pt x="751" y="1840"/>
                </a:lnTo>
                <a:cubicBezTo>
                  <a:pt x="751" y="1793"/>
                  <a:pt x="713" y="1759"/>
                  <a:pt x="670" y="1765"/>
                </a:cubicBezTo>
                <a:cubicBezTo>
                  <a:pt x="292" y="1806"/>
                  <a:pt x="0" y="2151"/>
                  <a:pt x="0" y="2573"/>
                </a:cubicBezTo>
                <a:cubicBezTo>
                  <a:pt x="0" y="2719"/>
                  <a:pt x="0" y="7642"/>
                  <a:pt x="0" y="7484"/>
                </a:cubicBezTo>
                <a:cubicBezTo>
                  <a:pt x="0" y="7636"/>
                  <a:pt x="113" y="7758"/>
                  <a:pt x="253" y="7758"/>
                </a:cubicBezTo>
                <a:lnTo>
                  <a:pt x="842" y="7758"/>
                </a:lnTo>
                <a:cubicBezTo>
                  <a:pt x="982" y="7758"/>
                  <a:pt x="1097" y="7883"/>
                  <a:pt x="1097" y="8035"/>
                </a:cubicBezTo>
                <a:lnTo>
                  <a:pt x="1097" y="12294"/>
                </a:lnTo>
                <a:lnTo>
                  <a:pt x="20478" y="12294"/>
                </a:lnTo>
                <a:lnTo>
                  <a:pt x="20478" y="8035"/>
                </a:lnTo>
                <a:cubicBezTo>
                  <a:pt x="20478" y="7883"/>
                  <a:pt x="20591" y="7758"/>
                  <a:pt x="20731" y="7758"/>
                </a:cubicBezTo>
                <a:lnTo>
                  <a:pt x="21347" y="7758"/>
                </a:lnTo>
                <a:cubicBezTo>
                  <a:pt x="21487" y="7758"/>
                  <a:pt x="21600" y="7636"/>
                  <a:pt x="21600" y="7484"/>
                </a:cubicBezTo>
                <a:lnTo>
                  <a:pt x="21600" y="5034"/>
                </a:lnTo>
                <a:cubicBezTo>
                  <a:pt x="21600" y="4881"/>
                  <a:pt x="21488" y="4759"/>
                  <a:pt x="21342" y="4754"/>
                </a:cubicBezTo>
                <a:lnTo>
                  <a:pt x="17961" y="4754"/>
                </a:lnTo>
                <a:cubicBezTo>
                  <a:pt x="17810" y="4754"/>
                  <a:pt x="17686" y="4617"/>
                  <a:pt x="17686" y="4453"/>
                </a:cubicBezTo>
                <a:lnTo>
                  <a:pt x="17686" y="300"/>
                </a:lnTo>
                <a:cubicBezTo>
                  <a:pt x="17686" y="136"/>
                  <a:pt x="17562" y="0"/>
                  <a:pt x="17411" y="0"/>
                </a:cubicBezTo>
                <a:lnTo>
                  <a:pt x="4152" y="0"/>
                </a:lnTo>
                <a:close/>
                <a:moveTo>
                  <a:pt x="9755" y="4765"/>
                </a:moveTo>
                <a:lnTo>
                  <a:pt x="11818" y="4765"/>
                </a:lnTo>
                <a:lnTo>
                  <a:pt x="15025" y="8246"/>
                </a:lnTo>
                <a:cubicBezTo>
                  <a:pt x="12682" y="10789"/>
                  <a:pt x="8886" y="10789"/>
                  <a:pt x="6543" y="8246"/>
                </a:cubicBezTo>
                <a:lnTo>
                  <a:pt x="9755" y="4765"/>
                </a:lnTo>
                <a:close/>
                <a:moveTo>
                  <a:pt x="1090" y="12963"/>
                </a:moveTo>
                <a:lnTo>
                  <a:pt x="1090" y="20516"/>
                </a:lnTo>
                <a:cubicBezTo>
                  <a:pt x="1090" y="21114"/>
                  <a:pt x="1538" y="21600"/>
                  <a:pt x="2089" y="21600"/>
                </a:cubicBezTo>
                <a:lnTo>
                  <a:pt x="19479" y="21600"/>
                </a:lnTo>
                <a:cubicBezTo>
                  <a:pt x="20030" y="21600"/>
                  <a:pt x="20478" y="21114"/>
                  <a:pt x="20478" y="20516"/>
                </a:cubicBezTo>
                <a:lnTo>
                  <a:pt x="20478" y="12963"/>
                </a:lnTo>
                <a:lnTo>
                  <a:pt x="1090" y="12963"/>
                </a:lnTo>
                <a:close/>
                <a:moveTo>
                  <a:pt x="2743" y="14217"/>
                </a:moveTo>
                <a:lnTo>
                  <a:pt x="3725" y="14217"/>
                </a:lnTo>
                <a:lnTo>
                  <a:pt x="3725" y="15283"/>
                </a:lnTo>
                <a:lnTo>
                  <a:pt x="2743" y="15283"/>
                </a:lnTo>
                <a:lnTo>
                  <a:pt x="2743" y="14217"/>
                </a:lnTo>
                <a:close/>
                <a:moveTo>
                  <a:pt x="4255" y="14217"/>
                </a:moveTo>
                <a:lnTo>
                  <a:pt x="5237" y="14217"/>
                </a:lnTo>
                <a:lnTo>
                  <a:pt x="5237" y="15283"/>
                </a:lnTo>
                <a:lnTo>
                  <a:pt x="4255" y="15283"/>
                </a:lnTo>
                <a:lnTo>
                  <a:pt x="4255" y="14217"/>
                </a:lnTo>
                <a:close/>
                <a:moveTo>
                  <a:pt x="5760" y="14217"/>
                </a:moveTo>
                <a:lnTo>
                  <a:pt x="6743" y="14217"/>
                </a:lnTo>
                <a:lnTo>
                  <a:pt x="6743" y="15283"/>
                </a:lnTo>
                <a:lnTo>
                  <a:pt x="5760" y="15283"/>
                </a:lnTo>
                <a:lnTo>
                  <a:pt x="5760" y="14217"/>
                </a:lnTo>
                <a:close/>
                <a:moveTo>
                  <a:pt x="7271" y="14217"/>
                </a:moveTo>
                <a:lnTo>
                  <a:pt x="8255" y="14217"/>
                </a:lnTo>
                <a:lnTo>
                  <a:pt x="8255" y="15283"/>
                </a:lnTo>
                <a:lnTo>
                  <a:pt x="7271" y="15283"/>
                </a:lnTo>
                <a:lnTo>
                  <a:pt x="7271" y="14217"/>
                </a:lnTo>
                <a:close/>
                <a:moveTo>
                  <a:pt x="8783" y="14217"/>
                </a:moveTo>
                <a:lnTo>
                  <a:pt x="9767" y="14217"/>
                </a:lnTo>
                <a:lnTo>
                  <a:pt x="9767" y="15283"/>
                </a:lnTo>
                <a:lnTo>
                  <a:pt x="8783" y="15283"/>
                </a:lnTo>
                <a:lnTo>
                  <a:pt x="8783" y="14217"/>
                </a:lnTo>
                <a:close/>
                <a:moveTo>
                  <a:pt x="10295" y="14217"/>
                </a:moveTo>
                <a:lnTo>
                  <a:pt x="11278" y="14217"/>
                </a:lnTo>
                <a:lnTo>
                  <a:pt x="11278" y="15283"/>
                </a:lnTo>
                <a:lnTo>
                  <a:pt x="10295" y="15283"/>
                </a:lnTo>
                <a:lnTo>
                  <a:pt x="10295" y="14217"/>
                </a:lnTo>
                <a:close/>
                <a:moveTo>
                  <a:pt x="11801" y="14217"/>
                </a:moveTo>
                <a:lnTo>
                  <a:pt x="12785" y="14217"/>
                </a:lnTo>
                <a:lnTo>
                  <a:pt x="12785" y="15283"/>
                </a:lnTo>
                <a:lnTo>
                  <a:pt x="11801" y="15283"/>
                </a:lnTo>
                <a:lnTo>
                  <a:pt x="11801" y="14217"/>
                </a:lnTo>
                <a:close/>
                <a:moveTo>
                  <a:pt x="13313" y="14217"/>
                </a:moveTo>
                <a:lnTo>
                  <a:pt x="14297" y="14217"/>
                </a:lnTo>
                <a:lnTo>
                  <a:pt x="14297" y="15283"/>
                </a:lnTo>
                <a:lnTo>
                  <a:pt x="13313" y="15283"/>
                </a:lnTo>
                <a:lnTo>
                  <a:pt x="13313" y="14217"/>
                </a:lnTo>
                <a:close/>
                <a:moveTo>
                  <a:pt x="14825" y="14217"/>
                </a:moveTo>
                <a:lnTo>
                  <a:pt x="15808" y="14217"/>
                </a:lnTo>
                <a:lnTo>
                  <a:pt x="15808" y="15283"/>
                </a:lnTo>
                <a:lnTo>
                  <a:pt x="14825" y="15283"/>
                </a:lnTo>
                <a:lnTo>
                  <a:pt x="14825" y="14217"/>
                </a:lnTo>
                <a:close/>
                <a:moveTo>
                  <a:pt x="16331" y="14217"/>
                </a:moveTo>
                <a:lnTo>
                  <a:pt x="17313" y="14217"/>
                </a:lnTo>
                <a:lnTo>
                  <a:pt x="17313" y="15283"/>
                </a:lnTo>
                <a:lnTo>
                  <a:pt x="16331" y="15283"/>
                </a:lnTo>
                <a:lnTo>
                  <a:pt x="16331" y="14217"/>
                </a:lnTo>
                <a:close/>
                <a:moveTo>
                  <a:pt x="17843" y="14217"/>
                </a:moveTo>
                <a:lnTo>
                  <a:pt x="18825" y="14217"/>
                </a:lnTo>
                <a:lnTo>
                  <a:pt x="18825" y="15283"/>
                </a:lnTo>
                <a:lnTo>
                  <a:pt x="17843" y="15283"/>
                </a:lnTo>
                <a:lnTo>
                  <a:pt x="17843" y="14217"/>
                </a:lnTo>
                <a:close/>
                <a:moveTo>
                  <a:pt x="3499" y="15858"/>
                </a:moveTo>
                <a:lnTo>
                  <a:pt x="4481" y="15858"/>
                </a:lnTo>
                <a:lnTo>
                  <a:pt x="4481" y="16923"/>
                </a:lnTo>
                <a:lnTo>
                  <a:pt x="3499" y="16923"/>
                </a:lnTo>
                <a:lnTo>
                  <a:pt x="3499" y="15858"/>
                </a:lnTo>
                <a:close/>
                <a:moveTo>
                  <a:pt x="5011" y="15858"/>
                </a:moveTo>
                <a:lnTo>
                  <a:pt x="5993" y="15858"/>
                </a:lnTo>
                <a:lnTo>
                  <a:pt x="5993" y="16923"/>
                </a:lnTo>
                <a:lnTo>
                  <a:pt x="5011" y="16923"/>
                </a:lnTo>
                <a:lnTo>
                  <a:pt x="5011" y="15858"/>
                </a:lnTo>
                <a:close/>
                <a:moveTo>
                  <a:pt x="6516" y="15858"/>
                </a:moveTo>
                <a:lnTo>
                  <a:pt x="7499" y="15858"/>
                </a:lnTo>
                <a:lnTo>
                  <a:pt x="7499" y="16923"/>
                </a:lnTo>
                <a:lnTo>
                  <a:pt x="6516" y="16923"/>
                </a:lnTo>
                <a:lnTo>
                  <a:pt x="6516" y="15858"/>
                </a:lnTo>
                <a:close/>
                <a:moveTo>
                  <a:pt x="8027" y="15858"/>
                </a:moveTo>
                <a:lnTo>
                  <a:pt x="9011" y="15858"/>
                </a:lnTo>
                <a:lnTo>
                  <a:pt x="9011" y="16923"/>
                </a:lnTo>
                <a:lnTo>
                  <a:pt x="8027" y="16923"/>
                </a:lnTo>
                <a:lnTo>
                  <a:pt x="8027" y="15858"/>
                </a:lnTo>
                <a:close/>
                <a:moveTo>
                  <a:pt x="9539" y="15858"/>
                </a:moveTo>
                <a:lnTo>
                  <a:pt x="10522" y="15858"/>
                </a:lnTo>
                <a:lnTo>
                  <a:pt x="10522" y="16923"/>
                </a:lnTo>
                <a:lnTo>
                  <a:pt x="9539" y="16923"/>
                </a:lnTo>
                <a:lnTo>
                  <a:pt x="9539" y="15858"/>
                </a:lnTo>
                <a:close/>
                <a:moveTo>
                  <a:pt x="11045" y="15858"/>
                </a:moveTo>
                <a:lnTo>
                  <a:pt x="12029" y="15858"/>
                </a:lnTo>
                <a:lnTo>
                  <a:pt x="12029" y="16923"/>
                </a:lnTo>
                <a:lnTo>
                  <a:pt x="11045" y="16923"/>
                </a:lnTo>
                <a:lnTo>
                  <a:pt x="11045" y="15858"/>
                </a:lnTo>
                <a:close/>
                <a:moveTo>
                  <a:pt x="12557" y="15858"/>
                </a:moveTo>
                <a:lnTo>
                  <a:pt x="13541" y="15858"/>
                </a:lnTo>
                <a:lnTo>
                  <a:pt x="13541" y="16923"/>
                </a:lnTo>
                <a:lnTo>
                  <a:pt x="12557" y="16923"/>
                </a:lnTo>
                <a:lnTo>
                  <a:pt x="12557" y="15858"/>
                </a:lnTo>
                <a:close/>
                <a:moveTo>
                  <a:pt x="14069" y="15858"/>
                </a:moveTo>
                <a:lnTo>
                  <a:pt x="15052" y="15858"/>
                </a:lnTo>
                <a:lnTo>
                  <a:pt x="15052" y="16923"/>
                </a:lnTo>
                <a:lnTo>
                  <a:pt x="14069" y="16923"/>
                </a:lnTo>
                <a:lnTo>
                  <a:pt x="14069" y="15858"/>
                </a:lnTo>
                <a:close/>
                <a:moveTo>
                  <a:pt x="15580" y="15858"/>
                </a:moveTo>
                <a:lnTo>
                  <a:pt x="16564" y="15858"/>
                </a:lnTo>
                <a:lnTo>
                  <a:pt x="16564" y="16923"/>
                </a:lnTo>
                <a:lnTo>
                  <a:pt x="15580" y="16923"/>
                </a:lnTo>
                <a:lnTo>
                  <a:pt x="15580" y="15858"/>
                </a:lnTo>
                <a:close/>
                <a:moveTo>
                  <a:pt x="17087" y="15858"/>
                </a:moveTo>
                <a:lnTo>
                  <a:pt x="18069" y="15858"/>
                </a:lnTo>
                <a:lnTo>
                  <a:pt x="18069" y="16923"/>
                </a:lnTo>
                <a:lnTo>
                  <a:pt x="17087" y="16923"/>
                </a:lnTo>
                <a:lnTo>
                  <a:pt x="17087" y="15858"/>
                </a:lnTo>
                <a:close/>
                <a:moveTo>
                  <a:pt x="4255" y="17498"/>
                </a:moveTo>
                <a:lnTo>
                  <a:pt x="5237" y="17498"/>
                </a:lnTo>
                <a:lnTo>
                  <a:pt x="5237" y="18564"/>
                </a:lnTo>
                <a:lnTo>
                  <a:pt x="4255" y="18564"/>
                </a:lnTo>
                <a:lnTo>
                  <a:pt x="4255" y="17498"/>
                </a:lnTo>
                <a:close/>
                <a:moveTo>
                  <a:pt x="5760" y="17498"/>
                </a:moveTo>
                <a:lnTo>
                  <a:pt x="6743" y="17498"/>
                </a:lnTo>
                <a:lnTo>
                  <a:pt x="6743" y="18564"/>
                </a:lnTo>
                <a:lnTo>
                  <a:pt x="5760" y="18564"/>
                </a:lnTo>
                <a:lnTo>
                  <a:pt x="5760" y="17498"/>
                </a:lnTo>
                <a:close/>
                <a:moveTo>
                  <a:pt x="7271" y="17498"/>
                </a:moveTo>
                <a:lnTo>
                  <a:pt x="8255" y="17498"/>
                </a:lnTo>
                <a:lnTo>
                  <a:pt x="8255" y="18564"/>
                </a:lnTo>
                <a:lnTo>
                  <a:pt x="7271" y="18564"/>
                </a:lnTo>
                <a:lnTo>
                  <a:pt x="7271" y="17498"/>
                </a:lnTo>
                <a:close/>
                <a:moveTo>
                  <a:pt x="8783" y="17498"/>
                </a:moveTo>
                <a:lnTo>
                  <a:pt x="9767" y="17498"/>
                </a:lnTo>
                <a:lnTo>
                  <a:pt x="9767" y="18564"/>
                </a:lnTo>
                <a:lnTo>
                  <a:pt x="8783" y="18564"/>
                </a:lnTo>
                <a:lnTo>
                  <a:pt x="8783" y="17498"/>
                </a:lnTo>
                <a:close/>
                <a:moveTo>
                  <a:pt x="10295" y="17498"/>
                </a:moveTo>
                <a:lnTo>
                  <a:pt x="11278" y="17498"/>
                </a:lnTo>
                <a:lnTo>
                  <a:pt x="11278" y="18564"/>
                </a:lnTo>
                <a:lnTo>
                  <a:pt x="10295" y="18564"/>
                </a:lnTo>
                <a:lnTo>
                  <a:pt x="10295" y="17498"/>
                </a:lnTo>
                <a:close/>
                <a:moveTo>
                  <a:pt x="11801" y="17498"/>
                </a:moveTo>
                <a:lnTo>
                  <a:pt x="12785" y="17498"/>
                </a:lnTo>
                <a:lnTo>
                  <a:pt x="12785" y="18564"/>
                </a:lnTo>
                <a:lnTo>
                  <a:pt x="11801" y="18564"/>
                </a:lnTo>
                <a:lnTo>
                  <a:pt x="11801" y="17498"/>
                </a:lnTo>
                <a:close/>
                <a:moveTo>
                  <a:pt x="13313" y="17498"/>
                </a:moveTo>
                <a:lnTo>
                  <a:pt x="14297" y="17498"/>
                </a:lnTo>
                <a:lnTo>
                  <a:pt x="14297" y="18564"/>
                </a:lnTo>
                <a:lnTo>
                  <a:pt x="13313" y="18564"/>
                </a:lnTo>
                <a:lnTo>
                  <a:pt x="13313" y="17498"/>
                </a:lnTo>
                <a:close/>
                <a:moveTo>
                  <a:pt x="14825" y="17498"/>
                </a:moveTo>
                <a:lnTo>
                  <a:pt x="15808" y="17498"/>
                </a:lnTo>
                <a:lnTo>
                  <a:pt x="15808" y="18564"/>
                </a:lnTo>
                <a:lnTo>
                  <a:pt x="14825" y="18564"/>
                </a:lnTo>
                <a:lnTo>
                  <a:pt x="14825" y="17498"/>
                </a:lnTo>
                <a:close/>
                <a:moveTo>
                  <a:pt x="16331" y="17498"/>
                </a:moveTo>
                <a:lnTo>
                  <a:pt x="17313" y="17498"/>
                </a:lnTo>
                <a:lnTo>
                  <a:pt x="17313" y="18564"/>
                </a:lnTo>
                <a:lnTo>
                  <a:pt x="16331" y="18564"/>
                </a:lnTo>
                <a:lnTo>
                  <a:pt x="16331" y="17498"/>
                </a:lnTo>
                <a:close/>
                <a:moveTo>
                  <a:pt x="6743" y="19139"/>
                </a:moveTo>
                <a:lnTo>
                  <a:pt x="14820" y="19139"/>
                </a:lnTo>
                <a:lnTo>
                  <a:pt x="14820" y="20205"/>
                </a:lnTo>
                <a:lnTo>
                  <a:pt x="6743" y="20205"/>
                </a:lnTo>
                <a:lnTo>
                  <a:pt x="6743" y="19139"/>
                </a:lnTo>
                <a:close/>
              </a:path>
            </a:pathLst>
          </a:custGeom>
          <a:blipFill>
            <a:blip r:embed="rId2"/>
          </a:blipFill>
          <a:ln w="12700">
            <a:miter lim="400000"/>
          </a:ln>
        </p:spPr>
        <p:txBody>
          <a:bodyPr lIns="50800" tIns="50800" rIns="50800" bIns="50800" anchor="ctr"/>
          <a:lstStyle/>
          <a:p>
            <a:pPr>
              <a:defRPr>
                <a:solidFill>
                  <a:srgbClr val="FFFFFF"/>
                </a:solidFill>
              </a:defRPr>
            </a:pPr>
          </a:p>
        </p:txBody>
      </p:sp>
      <p:sp>
        <p:nvSpPr>
          <p:cNvPr id="164" name="Parabol"/>
          <p:cNvSpPr/>
          <p:nvPr/>
        </p:nvSpPr>
        <p:spPr>
          <a:xfrm>
            <a:off x="9710275" y="5876896"/>
            <a:ext cx="2031762" cy="2680767"/>
          </a:xfrm>
          <a:custGeom>
            <a:avLst/>
            <a:gdLst/>
            <a:ahLst/>
            <a:cxnLst>
              <a:cxn ang="0">
                <a:pos x="wd2" y="hd2"/>
              </a:cxn>
              <a:cxn ang="5400000">
                <a:pos x="wd2" y="hd2"/>
              </a:cxn>
              <a:cxn ang="10800000">
                <a:pos x="wd2" y="hd2"/>
              </a:cxn>
              <a:cxn ang="16200000">
                <a:pos x="wd2" y="hd2"/>
              </a:cxn>
            </a:cxnLst>
            <a:rect l="0" t="0" r="r" b="b"/>
            <a:pathLst>
              <a:path w="19443" h="21600" fill="norm" stroke="1" extrusionOk="0">
                <a:moveTo>
                  <a:pt x="1415" y="0"/>
                </a:moveTo>
                <a:cubicBezTo>
                  <a:pt x="1415" y="0"/>
                  <a:pt x="-2157" y="4996"/>
                  <a:pt x="2051" y="11125"/>
                </a:cubicBezTo>
                <a:lnTo>
                  <a:pt x="1178" y="11125"/>
                </a:lnTo>
                <a:lnTo>
                  <a:pt x="1178" y="21600"/>
                </a:lnTo>
                <a:lnTo>
                  <a:pt x="3477" y="21600"/>
                </a:lnTo>
                <a:lnTo>
                  <a:pt x="3477" y="12886"/>
                </a:lnTo>
                <a:cubicBezTo>
                  <a:pt x="7910" y="17553"/>
                  <a:pt x="13801" y="17267"/>
                  <a:pt x="13801" y="17267"/>
                </a:cubicBezTo>
                <a:lnTo>
                  <a:pt x="12231" y="15077"/>
                </a:lnTo>
                <a:lnTo>
                  <a:pt x="17092" y="5245"/>
                </a:lnTo>
                <a:lnTo>
                  <a:pt x="19443" y="3555"/>
                </a:lnTo>
                <a:lnTo>
                  <a:pt x="18368" y="2062"/>
                </a:lnTo>
                <a:lnTo>
                  <a:pt x="15558" y="3016"/>
                </a:lnTo>
                <a:lnTo>
                  <a:pt x="2925" y="2104"/>
                </a:lnTo>
                <a:lnTo>
                  <a:pt x="1415" y="0"/>
                </a:lnTo>
                <a:close/>
                <a:moveTo>
                  <a:pt x="3430" y="2808"/>
                </a:moveTo>
                <a:lnTo>
                  <a:pt x="15267" y="3663"/>
                </a:lnTo>
                <a:lnTo>
                  <a:pt x="15664" y="4213"/>
                </a:lnTo>
                <a:lnTo>
                  <a:pt x="8809" y="10308"/>
                </a:lnTo>
                <a:lnTo>
                  <a:pt x="3430" y="2808"/>
                </a:lnTo>
                <a:close/>
                <a:moveTo>
                  <a:pt x="16090" y="4803"/>
                </a:moveTo>
                <a:lnTo>
                  <a:pt x="16306" y="5103"/>
                </a:lnTo>
                <a:lnTo>
                  <a:pt x="11723" y="14369"/>
                </a:lnTo>
                <a:lnTo>
                  <a:pt x="9233" y="10899"/>
                </a:lnTo>
                <a:lnTo>
                  <a:pt x="16090" y="4803"/>
                </a:lnTo>
                <a:close/>
              </a:path>
            </a:pathLst>
          </a:custGeom>
          <a:blipFill>
            <a:blip r:embed="rId2"/>
          </a:blipFill>
          <a:ln w="12700">
            <a:miter lim="400000"/>
          </a:ln>
        </p:spPr>
        <p:txBody>
          <a:bodyPr lIns="50800" tIns="50800" rIns="50800" bIns="50800" anchor="ctr"/>
          <a:lstStyle/>
          <a:p>
            <a:pPr>
              <a:defRPr>
                <a:solidFill>
                  <a:srgbClr val="FFFFFF"/>
                </a:solidFill>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Diskussion"/>
          <p:cNvSpPr txBox="1"/>
          <p:nvPr>
            <p:ph type="title"/>
          </p:nvPr>
        </p:nvSpPr>
        <p:spPr>
          <a:prstGeom prst="rect">
            <a:avLst/>
          </a:prstGeom>
        </p:spPr>
        <p:txBody>
          <a:bodyPr/>
          <a:lstStyle/>
          <a:p>
            <a:pPr/>
            <a:r>
              <a:t>Diskussion</a:t>
            </a:r>
          </a:p>
        </p:txBody>
      </p:sp>
      <p:sp>
        <p:nvSpPr>
          <p:cNvPr id="167" name="Er den nye mikromobilitet kompatibel?…"/>
          <p:cNvSpPr txBox="1"/>
          <p:nvPr>
            <p:ph type="body" idx="1"/>
          </p:nvPr>
        </p:nvSpPr>
        <p:spPr>
          <a:prstGeom prst="rect">
            <a:avLst/>
          </a:prstGeom>
        </p:spPr>
        <p:txBody>
          <a:bodyPr/>
          <a:lstStyle/>
          <a:p>
            <a:pPr>
              <a:buBlip>
                <a:blip r:embed="rId2"/>
              </a:buBlip>
            </a:pPr>
            <a:r>
              <a:t>Er den nye mikromobilitet kompatibel?</a:t>
            </a:r>
          </a:p>
          <a:p>
            <a:pPr lvl="2">
              <a:buBlip>
                <a:blip r:embed="rId2"/>
              </a:buBlip>
              <a:defRPr sz="3000"/>
            </a:pPr>
            <a:r>
              <a:t>Mikroperspektiv (cykelstier, parkering etc.)</a:t>
            </a:r>
          </a:p>
          <a:p>
            <a:pPr lvl="2">
              <a:buBlip>
                <a:blip r:embed="rId2"/>
              </a:buBlip>
              <a:defRPr sz="3000"/>
            </a:pPr>
            <a:r>
              <a:t>Makroperspektiv (sociale praksisser, samfund)</a:t>
            </a:r>
          </a:p>
          <a:p>
            <a:pPr>
              <a:buBlip>
                <a:blip r:embed="rId2"/>
              </a:buBlip>
            </a:pPr>
            <a:r>
              <a:t>Er den en relativ forbedring i makro-perspektiv</a:t>
            </a:r>
          </a:p>
          <a:p>
            <a:pPr lvl="2">
              <a:buBlip>
                <a:blip r:embed="rId2"/>
              </a:buBlip>
              <a:defRPr sz="3000"/>
            </a:pPr>
            <a:r>
              <a:t>Kommer brugerne fra grøn eller sort transport?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KONKLUSION"/>
          <p:cNvSpPr txBox="1"/>
          <p:nvPr>
            <p:ph type="ctrTitle"/>
          </p:nvPr>
        </p:nvSpPr>
        <p:spPr>
          <a:prstGeom prst="rect">
            <a:avLst/>
          </a:prstGeom>
        </p:spPr>
        <p:txBody>
          <a:bodyPr/>
          <a:lstStyle/>
          <a:p>
            <a:pPr/>
            <a:r>
              <a:t>KONKLUSION</a:t>
            </a:r>
          </a:p>
        </p:txBody>
      </p:sp>
      <p:sp>
        <p:nvSpPr>
          <p:cNvPr id="170" name="Elpære"/>
          <p:cNvSpPr/>
          <p:nvPr/>
        </p:nvSpPr>
        <p:spPr>
          <a:xfrm>
            <a:off x="9550846" y="5507538"/>
            <a:ext cx="1772265" cy="3073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blipFill>
            <a:blip r:embed="rId2"/>
          </a:blipFill>
          <a:ln w="12700">
            <a:miter lim="400000"/>
          </a:ln>
        </p:spPr>
        <p:txBody>
          <a:bodyPr lIns="50800" tIns="50800" rIns="50800" bIns="50800" anchor="ctr"/>
          <a:lstStyle/>
          <a:p>
            <a:pPr>
              <a:defRPr>
                <a:solidFill>
                  <a:srgbClr val="FFFFFF"/>
                </a:solidFill>
              </a:defRPr>
            </a:pPr>
          </a:p>
        </p:txBody>
      </p:sp>
      <p:sp>
        <p:nvSpPr>
          <p:cNvPr id="171" name="Elpære"/>
          <p:cNvSpPr/>
          <p:nvPr/>
        </p:nvSpPr>
        <p:spPr>
          <a:xfrm>
            <a:off x="7605199" y="5595470"/>
            <a:ext cx="1468905" cy="3073014"/>
          </a:xfrm>
          <a:custGeom>
            <a:avLst/>
            <a:gdLst/>
            <a:ahLst/>
            <a:cxnLst>
              <a:cxn ang="0">
                <a:pos x="wd2" y="hd2"/>
              </a:cxn>
              <a:cxn ang="5400000">
                <a:pos x="wd2" y="hd2"/>
              </a:cxn>
              <a:cxn ang="10800000">
                <a:pos x="wd2" y="hd2"/>
              </a:cxn>
              <a:cxn ang="16200000">
                <a:pos x="wd2" y="hd2"/>
              </a:cxn>
            </a:cxnLst>
            <a:rect l="0" t="0" r="r" b="b"/>
            <a:pathLst>
              <a:path w="21075" h="21560" fill="norm" stroke="1" extrusionOk="0">
                <a:moveTo>
                  <a:pt x="12718" y="5"/>
                </a:moveTo>
                <a:cubicBezTo>
                  <a:pt x="12566" y="11"/>
                  <a:pt x="12413" y="25"/>
                  <a:pt x="12260" y="47"/>
                </a:cubicBezTo>
                <a:lnTo>
                  <a:pt x="1648" y="1579"/>
                </a:lnTo>
                <a:cubicBezTo>
                  <a:pt x="432" y="1755"/>
                  <a:pt x="-264" y="2379"/>
                  <a:pt x="95" y="2974"/>
                </a:cubicBezTo>
                <a:cubicBezTo>
                  <a:pt x="390" y="3463"/>
                  <a:pt x="1304" y="3779"/>
                  <a:pt x="2296" y="3779"/>
                </a:cubicBezTo>
                <a:cubicBezTo>
                  <a:pt x="2511" y="3779"/>
                  <a:pt x="2730" y="3765"/>
                  <a:pt x="2947" y="3734"/>
                </a:cubicBezTo>
                <a:lnTo>
                  <a:pt x="13562" y="2201"/>
                </a:lnTo>
                <a:cubicBezTo>
                  <a:pt x="14778" y="2025"/>
                  <a:pt x="15471" y="1401"/>
                  <a:pt x="15112" y="806"/>
                </a:cubicBezTo>
                <a:cubicBezTo>
                  <a:pt x="14798" y="286"/>
                  <a:pt x="13783" y="-40"/>
                  <a:pt x="12718" y="5"/>
                </a:cubicBezTo>
                <a:close/>
                <a:moveTo>
                  <a:pt x="18602" y="1859"/>
                </a:moveTo>
                <a:cubicBezTo>
                  <a:pt x="18450" y="1865"/>
                  <a:pt x="18295" y="1878"/>
                  <a:pt x="18143" y="1899"/>
                </a:cubicBezTo>
                <a:lnTo>
                  <a:pt x="1789" y="4202"/>
                </a:lnTo>
                <a:cubicBezTo>
                  <a:pt x="571" y="4373"/>
                  <a:pt x="-136" y="4995"/>
                  <a:pt x="215" y="5591"/>
                </a:cubicBezTo>
                <a:cubicBezTo>
                  <a:pt x="505" y="6083"/>
                  <a:pt x="1426" y="6405"/>
                  <a:pt x="2423" y="6405"/>
                </a:cubicBezTo>
                <a:cubicBezTo>
                  <a:pt x="2634" y="6405"/>
                  <a:pt x="2845" y="6389"/>
                  <a:pt x="3057" y="6359"/>
                </a:cubicBezTo>
                <a:lnTo>
                  <a:pt x="19414" y="4059"/>
                </a:lnTo>
                <a:cubicBezTo>
                  <a:pt x="20633" y="3887"/>
                  <a:pt x="21336" y="3265"/>
                  <a:pt x="20985" y="2669"/>
                </a:cubicBezTo>
                <a:cubicBezTo>
                  <a:pt x="20678" y="2148"/>
                  <a:pt x="19665" y="1818"/>
                  <a:pt x="18602" y="1859"/>
                </a:cubicBezTo>
                <a:close/>
                <a:moveTo>
                  <a:pt x="17334" y="4739"/>
                </a:moveTo>
                <a:cubicBezTo>
                  <a:pt x="17182" y="4745"/>
                  <a:pt x="17028" y="4758"/>
                  <a:pt x="16876" y="4779"/>
                </a:cubicBezTo>
                <a:lnTo>
                  <a:pt x="1662" y="6922"/>
                </a:lnTo>
                <a:cubicBezTo>
                  <a:pt x="443" y="7093"/>
                  <a:pt x="-260" y="7716"/>
                  <a:pt x="91" y="8311"/>
                </a:cubicBezTo>
                <a:cubicBezTo>
                  <a:pt x="381" y="8804"/>
                  <a:pt x="1298" y="9123"/>
                  <a:pt x="2296" y="9123"/>
                </a:cubicBezTo>
                <a:cubicBezTo>
                  <a:pt x="2506" y="9123"/>
                  <a:pt x="2721" y="9109"/>
                  <a:pt x="2933" y="9079"/>
                </a:cubicBezTo>
                <a:lnTo>
                  <a:pt x="18147" y="6939"/>
                </a:lnTo>
                <a:cubicBezTo>
                  <a:pt x="19366" y="6767"/>
                  <a:pt x="20068" y="6145"/>
                  <a:pt x="19718" y="5549"/>
                </a:cubicBezTo>
                <a:cubicBezTo>
                  <a:pt x="19410" y="5028"/>
                  <a:pt x="18397" y="4698"/>
                  <a:pt x="17334" y="4739"/>
                </a:cubicBezTo>
                <a:close/>
                <a:moveTo>
                  <a:pt x="17461" y="7420"/>
                </a:moveTo>
                <a:cubicBezTo>
                  <a:pt x="17309" y="7426"/>
                  <a:pt x="17155" y="7441"/>
                  <a:pt x="17003" y="7463"/>
                </a:cubicBezTo>
                <a:lnTo>
                  <a:pt x="1789" y="9603"/>
                </a:lnTo>
                <a:cubicBezTo>
                  <a:pt x="571" y="9775"/>
                  <a:pt x="-136" y="10397"/>
                  <a:pt x="215" y="10993"/>
                </a:cubicBezTo>
                <a:cubicBezTo>
                  <a:pt x="505" y="11485"/>
                  <a:pt x="1426" y="11805"/>
                  <a:pt x="2423" y="11805"/>
                </a:cubicBezTo>
                <a:cubicBezTo>
                  <a:pt x="2634" y="11805"/>
                  <a:pt x="2845" y="11791"/>
                  <a:pt x="3057" y="11761"/>
                </a:cubicBezTo>
                <a:lnTo>
                  <a:pt x="3088" y="11757"/>
                </a:lnTo>
                <a:lnTo>
                  <a:pt x="3088" y="12997"/>
                </a:lnTo>
                <a:lnTo>
                  <a:pt x="1603" y="12997"/>
                </a:lnTo>
                <a:lnTo>
                  <a:pt x="1603" y="14929"/>
                </a:lnTo>
                <a:lnTo>
                  <a:pt x="1603" y="15384"/>
                </a:lnTo>
                <a:lnTo>
                  <a:pt x="3071" y="17745"/>
                </a:lnTo>
                <a:lnTo>
                  <a:pt x="3074" y="17740"/>
                </a:lnTo>
                <a:cubicBezTo>
                  <a:pt x="3092" y="17918"/>
                  <a:pt x="3392" y="18060"/>
                  <a:pt x="3760" y="18060"/>
                </a:cubicBezTo>
                <a:lnTo>
                  <a:pt x="4590" y="18060"/>
                </a:lnTo>
                <a:cubicBezTo>
                  <a:pt x="4587" y="18072"/>
                  <a:pt x="4579" y="18085"/>
                  <a:pt x="4579" y="18097"/>
                </a:cubicBezTo>
                <a:lnTo>
                  <a:pt x="4579" y="18648"/>
                </a:lnTo>
                <a:cubicBezTo>
                  <a:pt x="4579" y="18830"/>
                  <a:pt x="4856" y="18982"/>
                  <a:pt x="5213" y="19010"/>
                </a:cubicBezTo>
                <a:cubicBezTo>
                  <a:pt x="5128" y="19064"/>
                  <a:pt x="5075" y="19130"/>
                  <a:pt x="5075" y="19204"/>
                </a:cubicBezTo>
                <a:lnTo>
                  <a:pt x="5075" y="19687"/>
                </a:lnTo>
                <a:cubicBezTo>
                  <a:pt x="5075" y="19864"/>
                  <a:pt x="5372" y="20009"/>
                  <a:pt x="5733" y="20009"/>
                </a:cubicBezTo>
                <a:lnTo>
                  <a:pt x="5940" y="20009"/>
                </a:lnTo>
                <a:lnTo>
                  <a:pt x="5940" y="20450"/>
                </a:lnTo>
                <a:cubicBezTo>
                  <a:pt x="5940" y="20621"/>
                  <a:pt x="6224" y="20762"/>
                  <a:pt x="6574" y="20762"/>
                </a:cubicBezTo>
                <a:lnTo>
                  <a:pt x="7686" y="20762"/>
                </a:lnTo>
                <a:cubicBezTo>
                  <a:pt x="7803" y="21211"/>
                  <a:pt x="8712" y="21560"/>
                  <a:pt x="9815" y="21560"/>
                </a:cubicBezTo>
                <a:cubicBezTo>
                  <a:pt x="10918" y="21560"/>
                  <a:pt x="11827" y="21211"/>
                  <a:pt x="11944" y="20762"/>
                </a:cubicBezTo>
                <a:lnTo>
                  <a:pt x="13053" y="20762"/>
                </a:lnTo>
                <a:cubicBezTo>
                  <a:pt x="13402" y="20762"/>
                  <a:pt x="13690" y="20621"/>
                  <a:pt x="13690" y="20450"/>
                </a:cubicBezTo>
                <a:lnTo>
                  <a:pt x="13690" y="20009"/>
                </a:lnTo>
                <a:lnTo>
                  <a:pt x="13896" y="20009"/>
                </a:lnTo>
                <a:cubicBezTo>
                  <a:pt x="14258" y="20009"/>
                  <a:pt x="14554" y="19864"/>
                  <a:pt x="14554" y="19687"/>
                </a:cubicBezTo>
                <a:lnTo>
                  <a:pt x="14554" y="19204"/>
                </a:lnTo>
                <a:cubicBezTo>
                  <a:pt x="14554" y="19130"/>
                  <a:pt x="14502" y="19064"/>
                  <a:pt x="14417" y="19010"/>
                </a:cubicBezTo>
                <a:cubicBezTo>
                  <a:pt x="14774" y="18982"/>
                  <a:pt x="15047" y="18830"/>
                  <a:pt x="15047" y="18648"/>
                </a:cubicBezTo>
                <a:lnTo>
                  <a:pt x="15047" y="18097"/>
                </a:lnTo>
                <a:cubicBezTo>
                  <a:pt x="15047" y="18085"/>
                  <a:pt x="15043" y="18072"/>
                  <a:pt x="15040" y="18060"/>
                </a:cubicBezTo>
                <a:lnTo>
                  <a:pt x="15870" y="18060"/>
                </a:lnTo>
                <a:cubicBezTo>
                  <a:pt x="16186" y="18060"/>
                  <a:pt x="16452" y="17954"/>
                  <a:pt x="16531" y="17811"/>
                </a:cubicBezTo>
                <a:lnTo>
                  <a:pt x="16559" y="17853"/>
                </a:lnTo>
                <a:lnTo>
                  <a:pt x="18026" y="15492"/>
                </a:lnTo>
                <a:lnTo>
                  <a:pt x="18026" y="15384"/>
                </a:lnTo>
                <a:lnTo>
                  <a:pt x="18026" y="15037"/>
                </a:lnTo>
                <a:lnTo>
                  <a:pt x="18026" y="12997"/>
                </a:lnTo>
                <a:lnTo>
                  <a:pt x="16611" y="12997"/>
                </a:lnTo>
                <a:lnTo>
                  <a:pt x="16611" y="9854"/>
                </a:lnTo>
                <a:lnTo>
                  <a:pt x="18274" y="9620"/>
                </a:lnTo>
                <a:cubicBezTo>
                  <a:pt x="19493" y="9449"/>
                  <a:pt x="20196" y="8826"/>
                  <a:pt x="19845" y="8231"/>
                </a:cubicBezTo>
                <a:cubicBezTo>
                  <a:pt x="19539" y="7709"/>
                  <a:pt x="18525" y="7379"/>
                  <a:pt x="17461" y="7420"/>
                </a:cubicBezTo>
                <a:close/>
                <a:moveTo>
                  <a:pt x="12019" y="10499"/>
                </a:moveTo>
                <a:lnTo>
                  <a:pt x="12019" y="12997"/>
                </a:lnTo>
                <a:lnTo>
                  <a:pt x="7679" y="12997"/>
                </a:lnTo>
                <a:lnTo>
                  <a:pt x="7679" y="11111"/>
                </a:lnTo>
                <a:lnTo>
                  <a:pt x="12019" y="10499"/>
                </a:lnTo>
                <a:close/>
              </a:path>
            </a:pathLst>
          </a:custGeom>
          <a:blipFill>
            <a:blip r:embed="rId2"/>
          </a:blipFill>
          <a:ln w="12700">
            <a:miter lim="400000"/>
          </a:ln>
        </p:spPr>
        <p:txBody>
          <a:bodyPr lIns="50800" tIns="50800" rIns="50800" bIns="50800" anchor="ctr"/>
          <a:lstStyle/>
          <a:p>
            <a:pPr>
              <a:defRPr>
                <a:solidFill>
                  <a:srgbClr val="FFFFFF"/>
                </a:solidFill>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Hvordan påvirker GNSS udbredelsen af mikromobilitet i København?”.…"/>
          <p:cNvSpPr txBox="1"/>
          <p:nvPr>
            <p:ph type="body" idx="1"/>
          </p:nvPr>
        </p:nvSpPr>
        <p:spPr>
          <a:prstGeom prst="rect">
            <a:avLst/>
          </a:prstGeom>
        </p:spPr>
        <p:txBody>
          <a:bodyPr/>
          <a:lstStyle/>
          <a:p>
            <a:pPr marL="0" indent="0" defTabSz="457200">
              <a:spcBef>
                <a:spcPts val="0"/>
              </a:spcBef>
              <a:buSzTx/>
              <a:buNone/>
              <a:defRPr sz="2200">
                <a:solidFill>
                  <a:srgbClr val="000000"/>
                </a:solidFill>
              </a:defRPr>
            </a:pPr>
            <a:r>
              <a:t>”Hvordan påvirker GNSS udbredelsen af mikromobilitet i København?”. </a:t>
            </a:r>
          </a:p>
          <a:p>
            <a:pPr marL="0" indent="0" defTabSz="457200">
              <a:spcBef>
                <a:spcPts val="0"/>
              </a:spcBef>
              <a:buSzTx/>
              <a:buNone/>
              <a:defRPr sz="2200">
                <a:solidFill>
                  <a:srgbClr val="000000"/>
                </a:solidFill>
              </a:defRPr>
            </a:pPr>
          </a:p>
          <a:p>
            <a:pPr marL="0" indent="0" defTabSz="457200">
              <a:spcBef>
                <a:spcPts val="0"/>
              </a:spcBef>
              <a:buSzTx/>
              <a:buNone/>
              <a:defRPr i="1" sz="2200">
                <a:solidFill>
                  <a:srgbClr val="000000"/>
                </a:solidFill>
              </a:defRPr>
            </a:pPr>
            <a:r>
              <a:t>- Det er en meget kompleks problemstilling og jeg har måtte sande at der på dette tidspunkt ikke er udgivet noget forskning på området. </a:t>
            </a:r>
          </a:p>
          <a:p>
            <a:pPr marL="0" indent="0" defTabSz="457200">
              <a:spcBef>
                <a:spcPts val="0"/>
              </a:spcBef>
              <a:buSzTx/>
              <a:buNone/>
              <a:defRPr sz="2200">
                <a:solidFill>
                  <a:srgbClr val="000000"/>
                </a:solidFill>
              </a:defRPr>
            </a:pPr>
          </a:p>
          <a:p>
            <a:pPr marL="0" indent="0" defTabSz="457200">
              <a:spcBef>
                <a:spcPts val="0"/>
              </a:spcBef>
              <a:buSzTx/>
              <a:buNone/>
              <a:defRPr sz="2200">
                <a:solidFill>
                  <a:srgbClr val="000000"/>
                </a:solidFill>
              </a:defRPr>
            </a:pPr>
            <a:r>
              <a:t>Jeg har dog fundet ud af:</a:t>
            </a:r>
          </a:p>
          <a:p>
            <a:pPr marL="0" indent="0" defTabSz="457200">
              <a:spcBef>
                <a:spcPts val="0"/>
              </a:spcBef>
              <a:buSzTx/>
              <a:buNone/>
              <a:defRPr sz="2200">
                <a:solidFill>
                  <a:srgbClr val="000000"/>
                </a:solidFill>
              </a:defRPr>
            </a:pPr>
          </a:p>
          <a:p>
            <a:pPr marL="0" indent="0" defTabSz="457200">
              <a:spcBef>
                <a:spcPts val="0"/>
              </a:spcBef>
              <a:buSzTx/>
              <a:buNone/>
              <a:defRPr sz="2200">
                <a:solidFill>
                  <a:srgbClr val="000000"/>
                </a:solidFill>
              </a:defRPr>
            </a:pPr>
            <a:r>
              <a:t>- At GNSS-teknologien har medvirket, som en uundværlig faktor, til at nye mikromobilitsservices er opstået </a:t>
            </a:r>
          </a:p>
          <a:p>
            <a:pPr marL="0" indent="0" defTabSz="457200">
              <a:spcBef>
                <a:spcPts val="0"/>
              </a:spcBef>
              <a:buSzTx/>
              <a:buNone/>
              <a:defRPr sz="2200">
                <a:solidFill>
                  <a:srgbClr val="000000"/>
                </a:solidFill>
              </a:defRPr>
            </a:pPr>
            <a:r>
              <a:t>- At GNSS er en uundværlig del af denne nye slags mikromobilitet. </a:t>
            </a:r>
          </a:p>
          <a:p>
            <a:pPr marL="0" indent="0" defTabSz="457200">
              <a:spcBef>
                <a:spcPts val="0"/>
              </a:spcBef>
              <a:buSzTx/>
              <a:buNone/>
              <a:defRPr sz="2200">
                <a:solidFill>
                  <a:srgbClr val="000000"/>
                </a:solidFill>
              </a:defRPr>
            </a:pPr>
            <a:r>
              <a:t>- At op imod halvdelen af brugerne af en række transportudlejningstjenester vurderer at det at få stillet brugervenlig GNSS-teknologi til rådighed, skaber en hyppigere brug af tjenesterne.</a:t>
            </a:r>
          </a:p>
          <a:p>
            <a:pPr marL="0" indent="0" defTabSz="457200">
              <a:spcBef>
                <a:spcPts val="0"/>
              </a:spcBef>
              <a:buSzTx/>
              <a:buNone/>
              <a:defRPr sz="2200">
                <a:solidFill>
                  <a:srgbClr val="000000"/>
                </a:solidFill>
              </a:defRPr>
            </a:pPr>
            <a:r>
              <a:t>- At der er en kæmpe vækst i den GNSS-baserede mikromobilitet i København </a:t>
            </a:r>
          </a:p>
          <a:p>
            <a:pPr marL="0" indent="0" defTabSz="457200">
              <a:spcBef>
                <a:spcPts val="0"/>
              </a:spcBef>
              <a:buSzTx/>
              <a:buNone/>
              <a:defRPr sz="2200">
                <a:solidFill>
                  <a:srgbClr val="000000"/>
                </a:solidFill>
              </a:defRPr>
            </a:pPr>
            <a:r>
              <a:t>- At man kan sige at GNSS er med til at øge brugen af denne, men jeg kan ikke, indenfor dette projekts rammer, sige noget om, om det er de rigtige nye brugere i forhold til at lette trængselsproblematikken.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Skærmbillede 2020-06-18 kl. 10.55.03.png" descr="Skærmbillede 2020-06-18 kl. 10.55.03.png"/>
          <p:cNvPicPr>
            <a:picLocks noChangeAspect="0"/>
          </p:cNvPicPr>
          <p:nvPr>
            <p:ph type="pic" idx="13"/>
          </p:nvPr>
        </p:nvPicPr>
        <p:blipFill>
          <a:blip r:embed="rId2">
            <a:extLst/>
          </a:blip>
          <a:stretch>
            <a:fillRect/>
          </a:stretch>
        </p:blipFill>
        <p:spPr>
          <a:xfrm>
            <a:off x="2209799" y="660400"/>
            <a:ext cx="8597901" cy="6616700"/>
          </a:xfrm>
          <a:prstGeom prst="rect">
            <a:avLst/>
          </a:prstGeom>
        </p:spPr>
      </p:pic>
      <p:sp>
        <p:nvSpPr>
          <p:cNvPr id="176" name="SLUT"/>
          <p:cNvSpPr txBox="1"/>
          <p:nvPr>
            <p:ph type="title"/>
          </p:nvPr>
        </p:nvSpPr>
        <p:spPr>
          <a:prstGeom prst="rect">
            <a:avLst/>
          </a:prstGeom>
        </p:spPr>
        <p:txBody>
          <a:bodyPr/>
          <a:lstStyle/>
          <a:p>
            <a:pPr/>
            <a:r>
              <a:t>SLUT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Skærmbillede 2020-06-18 kl. 10.58.33.png" descr="Skærmbillede 2020-06-18 kl. 10.58.33.png"/>
          <p:cNvPicPr>
            <a:picLocks noChangeAspect="0"/>
          </p:cNvPicPr>
          <p:nvPr>
            <p:ph type="pic" idx="13"/>
          </p:nvPr>
        </p:nvPicPr>
        <p:blipFill>
          <a:blip r:embed="rId2">
            <a:extLst/>
          </a:blip>
          <a:stretch>
            <a:fillRect/>
          </a:stretch>
        </p:blipFill>
        <p:spPr>
          <a:xfrm>
            <a:off x="7277100" y="2705100"/>
            <a:ext cx="4533447" cy="5842001"/>
          </a:xfrm>
          <a:prstGeom prst="rect">
            <a:avLst/>
          </a:prstGeom>
        </p:spPr>
      </p:pic>
      <p:sp>
        <p:nvSpPr>
          <p:cNvPr id="123" name="Indholdsfortegnelse:"/>
          <p:cNvSpPr txBox="1"/>
          <p:nvPr>
            <p:ph type="title"/>
          </p:nvPr>
        </p:nvSpPr>
        <p:spPr>
          <a:prstGeom prst="rect">
            <a:avLst/>
          </a:prstGeom>
        </p:spPr>
        <p:txBody>
          <a:bodyPr/>
          <a:lstStyle/>
          <a:p>
            <a:pPr/>
            <a:r>
              <a:t>Indholdsfortegnelse:</a:t>
            </a:r>
          </a:p>
        </p:txBody>
      </p:sp>
      <p:sp>
        <p:nvSpPr>
          <p:cNvPr id="124" name="Intro og problemfelt…"/>
          <p:cNvSpPr txBox="1"/>
          <p:nvPr>
            <p:ph type="body" sz="half" idx="1"/>
          </p:nvPr>
        </p:nvSpPr>
        <p:spPr>
          <a:prstGeom prst="rect">
            <a:avLst/>
          </a:prstGeom>
        </p:spPr>
        <p:txBody>
          <a:bodyPr/>
          <a:lstStyle/>
          <a:p>
            <a:pPr>
              <a:buBlip>
                <a:blip r:embed="rId3"/>
              </a:buBlip>
            </a:pPr>
            <a:r>
              <a:t>Intro og problemfelt</a:t>
            </a:r>
          </a:p>
          <a:p>
            <a:pPr>
              <a:buBlip>
                <a:blip r:embed="rId3"/>
              </a:buBlip>
            </a:pPr>
            <a:r>
              <a:t>Problemformulering</a:t>
            </a:r>
          </a:p>
          <a:p>
            <a:pPr>
              <a:buBlip>
                <a:blip r:embed="rId3"/>
              </a:buBlip>
            </a:pPr>
            <a:r>
              <a:t>Metode</a:t>
            </a:r>
          </a:p>
          <a:p>
            <a:pPr>
              <a:buBlip>
                <a:blip r:embed="rId3"/>
              </a:buBlip>
            </a:pPr>
            <a:r>
              <a:t>Teori</a:t>
            </a:r>
          </a:p>
          <a:p>
            <a:pPr>
              <a:buBlip>
                <a:blip r:embed="rId3"/>
              </a:buBlip>
            </a:pPr>
            <a:r>
              <a:t>Diskussion</a:t>
            </a:r>
          </a:p>
          <a:p>
            <a:pPr>
              <a:buBlip>
                <a:blip r:embed="rId3"/>
              </a:buBlip>
            </a:pPr>
            <a:r>
              <a:t>Konklusion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Problemfelt"/>
          <p:cNvSpPr txBox="1"/>
          <p:nvPr>
            <p:ph type="title"/>
          </p:nvPr>
        </p:nvSpPr>
        <p:spPr>
          <a:prstGeom prst="rect">
            <a:avLst/>
          </a:prstGeom>
        </p:spPr>
        <p:txBody>
          <a:bodyPr/>
          <a:lstStyle/>
          <a:p>
            <a:pPr/>
            <a:r>
              <a:t>Problemfelt</a:t>
            </a:r>
          </a:p>
        </p:txBody>
      </p:sp>
      <p:sp>
        <p:nvSpPr>
          <p:cNvPr id="127" name="Tilflytning til byerne medfører trængsel…"/>
          <p:cNvSpPr txBox="1"/>
          <p:nvPr>
            <p:ph type="body" idx="1"/>
          </p:nvPr>
        </p:nvSpPr>
        <p:spPr>
          <a:prstGeom prst="rect">
            <a:avLst/>
          </a:prstGeom>
        </p:spPr>
        <p:txBody>
          <a:bodyPr/>
          <a:lstStyle/>
          <a:p>
            <a:pPr>
              <a:buBlip>
                <a:blip r:embed="rId2"/>
              </a:buBlip>
            </a:pPr>
            <a:r>
              <a:t>Tilflytning til byerne medfører trængsel</a:t>
            </a:r>
          </a:p>
          <a:p>
            <a:pPr>
              <a:buBlip>
                <a:blip r:embed="rId2"/>
              </a:buBlip>
            </a:pPr>
            <a:r>
              <a:t>Kan mikromobilitet være en løsning?</a:t>
            </a:r>
          </a:p>
          <a:p>
            <a:pPr>
              <a:buBlip>
                <a:blip r:embed="rId2"/>
              </a:buBlip>
            </a:pPr>
            <a:r>
              <a:t>Vil ændrede mobilitetsvaner medfører en ændring der er større end blot hvordan man kommer fra A til B?</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Skærmbillede 2020-06-01 kl. 22.24.20.png" descr="Skærmbillede 2020-06-01 kl. 22.24.20.png"/>
          <p:cNvPicPr>
            <a:picLocks noChangeAspect="0"/>
          </p:cNvPicPr>
          <p:nvPr>
            <p:ph type="pic" idx="13"/>
          </p:nvPr>
        </p:nvPicPr>
        <p:blipFill>
          <a:blip r:embed="rId2">
            <a:extLst/>
          </a:blip>
          <a:stretch>
            <a:fillRect/>
          </a:stretch>
        </p:blipFill>
        <p:spPr>
          <a:xfrm>
            <a:off x="7703842" y="2705100"/>
            <a:ext cx="4533448" cy="5842000"/>
          </a:xfrm>
          <a:prstGeom prst="rect">
            <a:avLst/>
          </a:prstGeom>
        </p:spPr>
      </p:pic>
      <p:sp>
        <p:nvSpPr>
          <p:cNvPr id="130" name="PROBLEMFORMULERING"/>
          <p:cNvSpPr txBox="1"/>
          <p:nvPr>
            <p:ph type="title"/>
          </p:nvPr>
        </p:nvSpPr>
        <p:spPr>
          <a:xfrm>
            <a:off x="787400" y="1063271"/>
            <a:ext cx="11430001" cy="1860045"/>
          </a:xfrm>
          <a:prstGeom prst="rect">
            <a:avLst/>
          </a:prstGeom>
        </p:spPr>
        <p:txBody>
          <a:bodyPr/>
          <a:lstStyle>
            <a:lvl1pPr defTabSz="449833">
              <a:defRPr sz="6006">
                <a:effectLst>
                  <a:outerShdw sx="100000" sy="100000" kx="0" ky="0" algn="b" rotWithShape="0" blurRad="48895" dist="9779" dir="5400000">
                    <a:srgbClr val="000000">
                      <a:alpha val="30000"/>
                    </a:srgbClr>
                  </a:outerShdw>
                </a:effectLst>
              </a:defRPr>
            </a:lvl1pPr>
          </a:lstStyle>
          <a:p>
            <a:pPr/>
            <a:r>
              <a:t>PROBLEMFORMULERING</a:t>
            </a:r>
          </a:p>
        </p:txBody>
      </p:sp>
      <p:sp>
        <p:nvSpPr>
          <p:cNvPr id="131" name="Hvordan påvirker GNSS udbredelsen af mikromobilitet i København?…"/>
          <p:cNvSpPr txBox="1"/>
          <p:nvPr>
            <p:ph type="body" sz="half" idx="1"/>
          </p:nvPr>
        </p:nvSpPr>
        <p:spPr>
          <a:prstGeom prst="rect">
            <a:avLst/>
          </a:prstGeom>
        </p:spPr>
        <p:txBody>
          <a:bodyPr/>
          <a:lstStyle/>
          <a:p>
            <a:pPr>
              <a:buBlip>
                <a:blip r:embed="rId3"/>
              </a:buBlip>
            </a:pPr>
            <a:r>
              <a:t>Hvordan påvirker GNSS udbredelsen af mikromobilitet i København?</a:t>
            </a:r>
          </a:p>
          <a:p>
            <a:pPr>
              <a:buBlip>
                <a:blip r:embed="rId3"/>
              </a:buBlip>
            </a:pPr>
            <a:r>
              <a:t>Hvad er GNSS &amp; mikromobiitet?</a:t>
            </a:r>
          </a:p>
          <a:p>
            <a:pPr>
              <a:buBlip>
                <a:blip r:embed="rId3"/>
              </a:buBlip>
            </a:pPr>
            <a:r>
              <a:t>Potentialer!</a:t>
            </a:r>
          </a:p>
          <a:p>
            <a:pPr>
              <a:buBlip>
                <a:blip r:embed="rId3"/>
              </a:buBlip>
            </a:pPr>
            <a:r>
              <a:t>Barrierer!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METODE"/>
          <p:cNvSpPr txBox="1"/>
          <p:nvPr>
            <p:ph type="ctrTitle"/>
          </p:nvPr>
        </p:nvSpPr>
        <p:spPr>
          <a:prstGeom prst="rect">
            <a:avLst/>
          </a:prstGeom>
        </p:spPr>
        <p:txBody>
          <a:bodyPr/>
          <a:lstStyle/>
          <a:p>
            <a:pPr/>
            <a:r>
              <a:t>METODE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DE 3 ARBEJDSSPØRGSMÅL"/>
          <p:cNvSpPr txBox="1"/>
          <p:nvPr>
            <p:ph type="title"/>
          </p:nvPr>
        </p:nvSpPr>
        <p:spPr>
          <a:xfrm>
            <a:off x="787400" y="3168273"/>
            <a:ext cx="11430000" cy="2438401"/>
          </a:xfrm>
          <a:prstGeom prst="rect">
            <a:avLst/>
          </a:prstGeom>
        </p:spPr>
        <p:txBody>
          <a:bodyPr/>
          <a:lstStyle/>
          <a:p>
            <a:pPr defTabSz="519937">
              <a:defRPr sz="6942">
                <a:effectLst>
                  <a:outerShdw sx="100000" sy="100000" kx="0" ky="0" algn="b" rotWithShape="0" blurRad="56514" dist="11303" dir="5400000">
                    <a:srgbClr val="000000">
                      <a:alpha val="30000"/>
                    </a:srgbClr>
                  </a:outerShdw>
                </a:effectLst>
              </a:defRPr>
            </a:pPr>
          </a:p>
          <a:p>
            <a:pPr defTabSz="519937">
              <a:defRPr sz="6942">
                <a:effectLst>
                  <a:outerShdw sx="100000" sy="100000" kx="0" ky="0" algn="b" rotWithShape="0" blurRad="56514" dist="11303" dir="5400000">
                    <a:srgbClr val="000000">
                      <a:alpha val="30000"/>
                    </a:srgbClr>
                  </a:outerShdw>
                </a:effectLst>
              </a:defRPr>
            </a:pPr>
            <a:r>
              <a:t>DE 3 ARBEJDSSPØRGSMÅL</a:t>
            </a:r>
          </a:p>
        </p:txBody>
      </p:sp>
      <p:sp>
        <p:nvSpPr>
          <p:cNvPr id="136" name="Svensknøgle"/>
          <p:cNvSpPr/>
          <p:nvPr/>
        </p:nvSpPr>
        <p:spPr>
          <a:xfrm>
            <a:off x="7999046" y="5794833"/>
            <a:ext cx="912402" cy="3188752"/>
          </a:xfrm>
          <a:custGeom>
            <a:avLst/>
            <a:gdLst/>
            <a:ahLst/>
            <a:cxnLst>
              <a:cxn ang="0">
                <a:pos x="wd2" y="hd2"/>
              </a:cxn>
              <a:cxn ang="5400000">
                <a:pos x="wd2" y="hd2"/>
              </a:cxn>
              <a:cxn ang="10800000">
                <a:pos x="wd2" y="hd2"/>
              </a:cxn>
              <a:cxn ang="16200000">
                <a:pos x="wd2" y="hd2"/>
              </a:cxn>
            </a:cxnLst>
            <a:rect l="0" t="0" r="r" b="b"/>
            <a:pathLst>
              <a:path w="21351" h="21089" fill="norm" stroke="1" extrusionOk="0">
                <a:moveTo>
                  <a:pt x="10495" y="1"/>
                </a:moveTo>
                <a:cubicBezTo>
                  <a:pt x="5537" y="237"/>
                  <a:pt x="2663" y="1178"/>
                  <a:pt x="1749" y="2267"/>
                </a:cubicBezTo>
                <a:cubicBezTo>
                  <a:pt x="1263" y="2301"/>
                  <a:pt x="679" y="2339"/>
                  <a:pt x="433" y="2354"/>
                </a:cubicBezTo>
                <a:cubicBezTo>
                  <a:pt x="-23" y="2381"/>
                  <a:pt x="-170" y="2869"/>
                  <a:pt x="241" y="2922"/>
                </a:cubicBezTo>
                <a:cubicBezTo>
                  <a:pt x="457" y="2950"/>
                  <a:pt x="979" y="3018"/>
                  <a:pt x="1429" y="3077"/>
                </a:cubicBezTo>
                <a:cubicBezTo>
                  <a:pt x="1447" y="3792"/>
                  <a:pt x="2245" y="4513"/>
                  <a:pt x="3787" y="5096"/>
                </a:cubicBezTo>
                <a:cubicBezTo>
                  <a:pt x="6520" y="6130"/>
                  <a:pt x="7537" y="7410"/>
                  <a:pt x="7537" y="8611"/>
                </a:cubicBezTo>
                <a:cubicBezTo>
                  <a:pt x="7537" y="9390"/>
                  <a:pt x="5738" y="18573"/>
                  <a:pt x="5738" y="19703"/>
                </a:cubicBezTo>
                <a:cubicBezTo>
                  <a:pt x="5738" y="21590"/>
                  <a:pt x="15503" y="21512"/>
                  <a:pt x="15503" y="19703"/>
                </a:cubicBezTo>
                <a:cubicBezTo>
                  <a:pt x="15503" y="18645"/>
                  <a:pt x="14559" y="11348"/>
                  <a:pt x="14559" y="8655"/>
                </a:cubicBezTo>
                <a:cubicBezTo>
                  <a:pt x="14559" y="6354"/>
                  <a:pt x="19684" y="4736"/>
                  <a:pt x="21238" y="4314"/>
                </a:cubicBezTo>
                <a:cubicBezTo>
                  <a:pt x="21430" y="4262"/>
                  <a:pt x="21367" y="4172"/>
                  <a:pt x="21122" y="4143"/>
                </a:cubicBezTo>
                <a:lnTo>
                  <a:pt x="8981" y="2738"/>
                </a:lnTo>
                <a:lnTo>
                  <a:pt x="7956" y="2069"/>
                </a:lnTo>
                <a:cubicBezTo>
                  <a:pt x="7956" y="2069"/>
                  <a:pt x="9739" y="792"/>
                  <a:pt x="10809" y="114"/>
                </a:cubicBezTo>
                <a:cubicBezTo>
                  <a:pt x="10903" y="55"/>
                  <a:pt x="10723" y="-10"/>
                  <a:pt x="10495" y="1"/>
                </a:cubicBezTo>
                <a:close/>
                <a:moveTo>
                  <a:pt x="15555" y="549"/>
                </a:moveTo>
                <a:cubicBezTo>
                  <a:pt x="15455" y="559"/>
                  <a:pt x="15369" y="582"/>
                  <a:pt x="15322" y="611"/>
                </a:cubicBezTo>
                <a:cubicBezTo>
                  <a:pt x="14260" y="1278"/>
                  <a:pt x="12673" y="2415"/>
                  <a:pt x="12673" y="2415"/>
                </a:cubicBezTo>
                <a:lnTo>
                  <a:pt x="13511" y="3001"/>
                </a:lnTo>
                <a:lnTo>
                  <a:pt x="17977" y="3519"/>
                </a:lnTo>
                <a:cubicBezTo>
                  <a:pt x="18982" y="1431"/>
                  <a:pt x="16932" y="699"/>
                  <a:pt x="15869" y="554"/>
                </a:cubicBezTo>
                <a:cubicBezTo>
                  <a:pt x="15765" y="540"/>
                  <a:pt x="15655" y="539"/>
                  <a:pt x="15555" y="549"/>
                </a:cubicBezTo>
                <a:close/>
                <a:moveTo>
                  <a:pt x="8899" y="4831"/>
                </a:moveTo>
                <a:cubicBezTo>
                  <a:pt x="8932" y="4832"/>
                  <a:pt x="8962" y="4838"/>
                  <a:pt x="8969" y="4849"/>
                </a:cubicBezTo>
                <a:lnTo>
                  <a:pt x="9190" y="5208"/>
                </a:lnTo>
                <a:cubicBezTo>
                  <a:pt x="9224" y="5263"/>
                  <a:pt x="9450" y="5291"/>
                  <a:pt x="9610" y="5257"/>
                </a:cubicBezTo>
                <a:lnTo>
                  <a:pt x="10553" y="5058"/>
                </a:lnTo>
                <a:cubicBezTo>
                  <a:pt x="10713" y="5025"/>
                  <a:pt x="10944" y="5050"/>
                  <a:pt x="10978" y="5106"/>
                </a:cubicBezTo>
                <a:lnTo>
                  <a:pt x="11176" y="5433"/>
                </a:lnTo>
                <a:cubicBezTo>
                  <a:pt x="11210" y="5489"/>
                  <a:pt x="11442" y="5514"/>
                  <a:pt x="11601" y="5481"/>
                </a:cubicBezTo>
                <a:lnTo>
                  <a:pt x="12544" y="5283"/>
                </a:lnTo>
                <a:cubicBezTo>
                  <a:pt x="12704" y="5250"/>
                  <a:pt x="12930" y="5276"/>
                  <a:pt x="12964" y="5331"/>
                </a:cubicBezTo>
                <a:lnTo>
                  <a:pt x="13168" y="5659"/>
                </a:lnTo>
                <a:cubicBezTo>
                  <a:pt x="13201" y="5714"/>
                  <a:pt x="13427" y="5740"/>
                  <a:pt x="13587" y="5706"/>
                </a:cubicBezTo>
                <a:lnTo>
                  <a:pt x="14623" y="5489"/>
                </a:lnTo>
                <a:cubicBezTo>
                  <a:pt x="14688" y="5476"/>
                  <a:pt x="14776" y="5494"/>
                  <a:pt x="14746" y="5516"/>
                </a:cubicBezTo>
                <a:lnTo>
                  <a:pt x="14134" y="5948"/>
                </a:lnTo>
                <a:cubicBezTo>
                  <a:pt x="14053" y="6006"/>
                  <a:pt x="13820" y="6034"/>
                  <a:pt x="13616" y="6011"/>
                </a:cubicBezTo>
                <a:lnTo>
                  <a:pt x="8422" y="5423"/>
                </a:lnTo>
                <a:cubicBezTo>
                  <a:pt x="8218" y="5400"/>
                  <a:pt x="8119" y="5335"/>
                  <a:pt x="8201" y="5277"/>
                </a:cubicBezTo>
                <a:lnTo>
                  <a:pt x="8818" y="4844"/>
                </a:lnTo>
                <a:cubicBezTo>
                  <a:pt x="8833" y="4833"/>
                  <a:pt x="8866" y="4830"/>
                  <a:pt x="8899" y="4831"/>
                </a:cubicBezTo>
                <a:close/>
                <a:moveTo>
                  <a:pt x="10576" y="18867"/>
                </a:moveTo>
                <a:cubicBezTo>
                  <a:pt x="12209" y="18867"/>
                  <a:pt x="13529" y="19241"/>
                  <a:pt x="13529" y="19703"/>
                </a:cubicBezTo>
                <a:cubicBezTo>
                  <a:pt x="13529" y="20164"/>
                  <a:pt x="12209" y="20539"/>
                  <a:pt x="10576" y="20539"/>
                </a:cubicBezTo>
                <a:cubicBezTo>
                  <a:pt x="8944" y="20539"/>
                  <a:pt x="7618" y="20164"/>
                  <a:pt x="7618" y="19703"/>
                </a:cubicBezTo>
                <a:cubicBezTo>
                  <a:pt x="7618" y="19241"/>
                  <a:pt x="8944" y="18867"/>
                  <a:pt x="10576" y="18867"/>
                </a:cubicBezTo>
                <a:close/>
              </a:path>
            </a:pathLst>
          </a:custGeom>
          <a:blipFill>
            <a:blip r:embed="rId2"/>
          </a:blipFill>
          <a:ln w="12700">
            <a:miter lim="400000"/>
          </a:ln>
        </p:spPr>
        <p:txBody>
          <a:bodyPr lIns="50800" tIns="50800" rIns="50800" bIns="50800" anchor="ctr"/>
          <a:lstStyle/>
          <a:p>
            <a:pPr>
              <a:defRPr>
                <a:solidFill>
                  <a:srgbClr val="FFFFFF"/>
                </a:solidFill>
              </a:defRPr>
            </a:pPr>
          </a:p>
        </p:txBody>
      </p:sp>
      <p:sp>
        <p:nvSpPr>
          <p:cNvPr id="137" name="Skovl"/>
          <p:cNvSpPr/>
          <p:nvPr/>
        </p:nvSpPr>
        <p:spPr>
          <a:xfrm>
            <a:off x="9528021" y="5794833"/>
            <a:ext cx="851722" cy="3188752"/>
          </a:xfrm>
          <a:custGeom>
            <a:avLst/>
            <a:gdLst/>
            <a:ahLst/>
            <a:cxnLst>
              <a:cxn ang="0">
                <a:pos x="wd2" y="hd2"/>
              </a:cxn>
              <a:cxn ang="5400000">
                <a:pos x="wd2" y="hd2"/>
              </a:cxn>
              <a:cxn ang="10800000">
                <a:pos x="wd2" y="hd2"/>
              </a:cxn>
              <a:cxn ang="16200000">
                <a:pos x="wd2" y="hd2"/>
              </a:cxn>
            </a:cxnLst>
            <a:rect l="0" t="0" r="r" b="b"/>
            <a:pathLst>
              <a:path w="21516" h="21520" fill="norm" stroke="1" extrusionOk="0">
                <a:moveTo>
                  <a:pt x="5800" y="0"/>
                </a:moveTo>
                <a:cubicBezTo>
                  <a:pt x="5181" y="0"/>
                  <a:pt x="4729" y="140"/>
                  <a:pt x="4727" y="305"/>
                </a:cubicBezTo>
                <a:cubicBezTo>
                  <a:pt x="4707" y="1889"/>
                  <a:pt x="6400" y="2305"/>
                  <a:pt x="8348" y="3351"/>
                </a:cubicBezTo>
                <a:cubicBezTo>
                  <a:pt x="8685" y="3532"/>
                  <a:pt x="9024" y="3713"/>
                  <a:pt x="9026" y="3915"/>
                </a:cubicBezTo>
                <a:lnTo>
                  <a:pt x="9158" y="13832"/>
                </a:lnTo>
                <a:cubicBezTo>
                  <a:pt x="9162" y="14245"/>
                  <a:pt x="7911" y="14581"/>
                  <a:pt x="6365" y="14581"/>
                </a:cubicBezTo>
                <a:lnTo>
                  <a:pt x="2154" y="14581"/>
                </a:lnTo>
                <a:cubicBezTo>
                  <a:pt x="936" y="14581"/>
                  <a:pt x="-42" y="14851"/>
                  <a:pt x="1" y="15176"/>
                </a:cubicBezTo>
                <a:cubicBezTo>
                  <a:pt x="71" y="15700"/>
                  <a:pt x="201" y="16562"/>
                  <a:pt x="428" y="17745"/>
                </a:cubicBezTo>
                <a:cubicBezTo>
                  <a:pt x="826" y="19819"/>
                  <a:pt x="7247" y="21007"/>
                  <a:pt x="8593" y="21281"/>
                </a:cubicBezTo>
                <a:cubicBezTo>
                  <a:pt x="10161" y="21600"/>
                  <a:pt x="11202" y="21600"/>
                  <a:pt x="12923" y="21281"/>
                </a:cubicBezTo>
                <a:cubicBezTo>
                  <a:pt x="14313" y="21023"/>
                  <a:pt x="20690" y="19819"/>
                  <a:pt x="21088" y="17745"/>
                </a:cubicBezTo>
                <a:cubicBezTo>
                  <a:pt x="21315" y="16562"/>
                  <a:pt x="21445" y="15700"/>
                  <a:pt x="21514" y="15176"/>
                </a:cubicBezTo>
                <a:cubicBezTo>
                  <a:pt x="21558" y="14851"/>
                  <a:pt x="20580" y="14581"/>
                  <a:pt x="19362" y="14581"/>
                </a:cubicBezTo>
                <a:lnTo>
                  <a:pt x="15151" y="14581"/>
                </a:lnTo>
                <a:cubicBezTo>
                  <a:pt x="13605" y="14581"/>
                  <a:pt x="12354" y="14245"/>
                  <a:pt x="12358" y="13832"/>
                </a:cubicBezTo>
                <a:lnTo>
                  <a:pt x="12490" y="3915"/>
                </a:lnTo>
                <a:cubicBezTo>
                  <a:pt x="12492" y="3713"/>
                  <a:pt x="12831" y="3532"/>
                  <a:pt x="13168" y="3351"/>
                </a:cubicBezTo>
                <a:cubicBezTo>
                  <a:pt x="15115" y="2305"/>
                  <a:pt x="16809" y="1889"/>
                  <a:pt x="16789" y="305"/>
                </a:cubicBezTo>
                <a:cubicBezTo>
                  <a:pt x="16787" y="140"/>
                  <a:pt x="16335" y="0"/>
                  <a:pt x="15716" y="0"/>
                </a:cubicBezTo>
                <a:lnTo>
                  <a:pt x="5800" y="0"/>
                </a:lnTo>
                <a:close/>
                <a:moveTo>
                  <a:pt x="6986" y="971"/>
                </a:moveTo>
                <a:lnTo>
                  <a:pt x="14530" y="971"/>
                </a:lnTo>
                <a:cubicBezTo>
                  <a:pt x="14965" y="971"/>
                  <a:pt x="15299" y="1075"/>
                  <a:pt x="15232" y="1190"/>
                </a:cubicBezTo>
                <a:cubicBezTo>
                  <a:pt x="14776" y="1975"/>
                  <a:pt x="13054" y="2619"/>
                  <a:pt x="10758" y="2907"/>
                </a:cubicBezTo>
                <a:cubicBezTo>
                  <a:pt x="8461" y="2619"/>
                  <a:pt x="6739" y="1975"/>
                  <a:pt x="6283" y="1190"/>
                </a:cubicBezTo>
                <a:cubicBezTo>
                  <a:pt x="6216" y="1075"/>
                  <a:pt x="6551" y="971"/>
                  <a:pt x="6986" y="971"/>
                </a:cubicBezTo>
                <a:close/>
              </a:path>
            </a:pathLst>
          </a:custGeom>
          <a:blipFill>
            <a:blip r:embed="rId2"/>
          </a:blipFill>
          <a:ln w="12700">
            <a:miter lim="400000"/>
          </a:ln>
        </p:spPr>
        <p:txBody>
          <a:bodyPr lIns="50800" tIns="50800" rIns="50800" bIns="50800" anchor="ctr"/>
          <a:lstStyle/>
          <a:p>
            <a:pPr>
              <a:defRPr>
                <a:solidFill>
                  <a:srgbClr val="FFFFFF"/>
                </a:solidFill>
              </a:defRPr>
            </a:pPr>
          </a:p>
        </p:txBody>
      </p:sp>
      <p:sp>
        <p:nvSpPr>
          <p:cNvPr id="138" name="Hammer"/>
          <p:cNvSpPr/>
          <p:nvPr/>
        </p:nvSpPr>
        <p:spPr>
          <a:xfrm>
            <a:off x="10589802" y="5794833"/>
            <a:ext cx="1543498" cy="3188751"/>
          </a:xfrm>
          <a:custGeom>
            <a:avLst/>
            <a:gdLst/>
            <a:ahLst/>
            <a:cxnLst>
              <a:cxn ang="0">
                <a:pos x="wd2" y="hd2"/>
              </a:cxn>
              <a:cxn ang="5400000">
                <a:pos x="wd2" y="hd2"/>
              </a:cxn>
              <a:cxn ang="10800000">
                <a:pos x="wd2" y="hd2"/>
              </a:cxn>
              <a:cxn ang="16200000">
                <a:pos x="wd2" y="hd2"/>
              </a:cxn>
            </a:cxnLst>
            <a:rect l="0" t="0" r="r" b="b"/>
            <a:pathLst>
              <a:path w="21504" h="21595" fill="norm" stroke="1" extrusionOk="0">
                <a:moveTo>
                  <a:pt x="12161" y="5"/>
                </a:moveTo>
                <a:cubicBezTo>
                  <a:pt x="7931" y="77"/>
                  <a:pt x="3428" y="850"/>
                  <a:pt x="31" y="3980"/>
                </a:cubicBezTo>
                <a:cubicBezTo>
                  <a:pt x="-96" y="4097"/>
                  <a:pt x="199" y="4215"/>
                  <a:pt x="410" y="4130"/>
                </a:cubicBezTo>
                <a:cubicBezTo>
                  <a:pt x="2319" y="3363"/>
                  <a:pt x="4025" y="2246"/>
                  <a:pt x="6056" y="2246"/>
                </a:cubicBezTo>
                <a:cubicBezTo>
                  <a:pt x="8156" y="2246"/>
                  <a:pt x="8496" y="3611"/>
                  <a:pt x="8496" y="3611"/>
                </a:cubicBezTo>
                <a:lnTo>
                  <a:pt x="9038" y="3611"/>
                </a:lnTo>
                <a:lnTo>
                  <a:pt x="9038" y="9084"/>
                </a:lnTo>
                <a:cubicBezTo>
                  <a:pt x="8731" y="9095"/>
                  <a:pt x="8451" y="9190"/>
                  <a:pt x="8382" y="9337"/>
                </a:cubicBezTo>
                <a:cubicBezTo>
                  <a:pt x="7788" y="10594"/>
                  <a:pt x="8323" y="14242"/>
                  <a:pt x="8323" y="16546"/>
                </a:cubicBezTo>
                <a:cubicBezTo>
                  <a:pt x="8323" y="18416"/>
                  <a:pt x="8011" y="20381"/>
                  <a:pt x="7864" y="21200"/>
                </a:cubicBezTo>
                <a:cubicBezTo>
                  <a:pt x="7827" y="21413"/>
                  <a:pt x="8169" y="21595"/>
                  <a:pt x="8607" y="21595"/>
                </a:cubicBezTo>
                <a:lnTo>
                  <a:pt x="12682" y="21595"/>
                </a:lnTo>
                <a:cubicBezTo>
                  <a:pt x="13120" y="21595"/>
                  <a:pt x="13466" y="21413"/>
                  <a:pt x="13428" y="21200"/>
                </a:cubicBezTo>
                <a:cubicBezTo>
                  <a:pt x="13282" y="20381"/>
                  <a:pt x="12970" y="18416"/>
                  <a:pt x="12970" y="16546"/>
                </a:cubicBezTo>
                <a:cubicBezTo>
                  <a:pt x="12970" y="14242"/>
                  <a:pt x="13504" y="10594"/>
                  <a:pt x="12911" y="9337"/>
                </a:cubicBezTo>
                <a:cubicBezTo>
                  <a:pt x="12842" y="9190"/>
                  <a:pt x="12561" y="9095"/>
                  <a:pt x="12255" y="9084"/>
                </a:cubicBezTo>
                <a:lnTo>
                  <a:pt x="12255" y="3611"/>
                </a:lnTo>
                <a:lnTo>
                  <a:pt x="12796" y="3611"/>
                </a:lnTo>
                <a:cubicBezTo>
                  <a:pt x="12796" y="3611"/>
                  <a:pt x="13547" y="2180"/>
                  <a:pt x="15941" y="2180"/>
                </a:cubicBezTo>
                <a:cubicBezTo>
                  <a:pt x="18334" y="2180"/>
                  <a:pt x="18630" y="2608"/>
                  <a:pt x="18630" y="2608"/>
                </a:cubicBezTo>
                <a:lnTo>
                  <a:pt x="21504" y="2608"/>
                </a:lnTo>
                <a:lnTo>
                  <a:pt x="21504" y="353"/>
                </a:lnTo>
                <a:lnTo>
                  <a:pt x="18592" y="353"/>
                </a:lnTo>
                <a:cubicBezTo>
                  <a:pt x="18592" y="353"/>
                  <a:pt x="16383" y="1518"/>
                  <a:pt x="13952" y="14"/>
                </a:cubicBezTo>
                <a:cubicBezTo>
                  <a:pt x="13363" y="0"/>
                  <a:pt x="12765" y="-5"/>
                  <a:pt x="12161" y="5"/>
                </a:cubicBezTo>
                <a:close/>
              </a:path>
            </a:pathLst>
          </a:custGeom>
          <a:blipFill>
            <a:blip r:embed="rId2"/>
          </a:blipFill>
          <a:ln w="12700">
            <a:miter lim="400000"/>
          </a:ln>
        </p:spPr>
        <p:txBody>
          <a:bodyPr lIns="50800" tIns="50800" rIns="50800" bIns="50800" anchor="ctr"/>
          <a:lstStyle/>
          <a:p>
            <a:pPr>
              <a:defRPr>
                <a:solidFill>
                  <a:srgbClr val="FFFFFF"/>
                </a:solidFill>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HVAD ER GNSS &amp; MIKROMOBILTET?"/>
          <p:cNvSpPr txBox="1"/>
          <p:nvPr>
            <p:ph type="title"/>
          </p:nvPr>
        </p:nvSpPr>
        <p:spPr>
          <a:prstGeom prst="rect">
            <a:avLst/>
          </a:prstGeom>
        </p:spPr>
        <p:txBody>
          <a:bodyPr/>
          <a:lstStyle/>
          <a:p>
            <a:pPr/>
            <a:r>
              <a:t>HVAD ER GNSS &amp; MIKROMOBILTET?</a:t>
            </a:r>
          </a:p>
        </p:txBody>
      </p:sp>
      <p:sp>
        <p:nvSpPr>
          <p:cNvPr id="141" name="TRIN-ANALYSE…"/>
          <p:cNvSpPr txBox="1"/>
          <p:nvPr>
            <p:ph type="body" idx="1"/>
          </p:nvPr>
        </p:nvSpPr>
        <p:spPr>
          <a:prstGeom prst="rect">
            <a:avLst/>
          </a:prstGeom>
        </p:spPr>
        <p:txBody>
          <a:bodyPr/>
          <a:lstStyle/>
          <a:p>
            <a:pPr>
              <a:buBlip>
                <a:blip r:embed="rId2"/>
              </a:buBlip>
            </a:pPr>
            <a:r>
              <a:t>TRIN-ANALYSE</a:t>
            </a:r>
          </a:p>
          <a:p>
            <a:pPr>
              <a:buBlip>
                <a:blip r:embed="rId2"/>
              </a:buBlip>
            </a:pPr>
            <a:r>
              <a:t>FORSKNINGSARTIKLER</a:t>
            </a:r>
          </a:p>
          <a:p>
            <a:pPr>
              <a:buBlip>
                <a:blip r:embed="rId2"/>
              </a:buBlip>
            </a:pPr>
            <a:r>
              <a:t>ANDET!!</a:t>
            </a:r>
          </a:p>
        </p:txBody>
      </p:sp>
      <p:sp>
        <p:nvSpPr>
          <p:cNvPr id="142" name="- TSA-Binding…"/>
          <p:cNvSpPr txBox="1"/>
          <p:nvPr/>
        </p:nvSpPr>
        <p:spPr>
          <a:xfrm>
            <a:off x="6749339" y="7507133"/>
            <a:ext cx="5926625"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3000"/>
            </a:pPr>
            <a:r>
              <a:t>- TSA-Binding</a:t>
            </a:r>
          </a:p>
          <a:p>
            <a:pPr>
              <a:defRPr i="1" sz="3000"/>
            </a:pPr>
            <a:r>
              <a:t>- Peer-reviewed forskning</a:t>
            </a:r>
          </a:p>
          <a:p>
            <a:pPr>
              <a:defRPr i="1" sz="3000"/>
            </a:pPr>
            <a:r>
              <a:t>- Kildekritik og henvisninger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HVILKE POTENTIALER LIGGER DER I GNSS-BASERET MIKROMOBILITET?"/>
          <p:cNvSpPr txBox="1"/>
          <p:nvPr>
            <p:ph type="title"/>
          </p:nvPr>
        </p:nvSpPr>
        <p:spPr>
          <a:prstGeom prst="rect">
            <a:avLst/>
          </a:prstGeom>
        </p:spPr>
        <p:txBody>
          <a:bodyPr/>
          <a:lstStyle>
            <a:lvl1pPr defTabSz="403097">
              <a:defRPr sz="5382">
                <a:effectLst>
                  <a:outerShdw sx="100000" sy="100000" kx="0" ky="0" algn="b" rotWithShape="0" blurRad="43815" dist="8763" dir="5400000">
                    <a:srgbClr val="000000">
                      <a:alpha val="30000"/>
                    </a:srgbClr>
                  </a:outerShdw>
                </a:effectLst>
              </a:defRPr>
            </a:lvl1pPr>
          </a:lstStyle>
          <a:p>
            <a:pPr/>
            <a:r>
              <a:t>HVILKE POTENTIALER LIGGER DER I GNSS-BASERET MIKROMOBILITET?</a:t>
            </a:r>
          </a:p>
        </p:txBody>
      </p:sp>
      <p:sp>
        <p:nvSpPr>
          <p:cNvPr id="145" name="PROBLEMER VED DET NUVÆRENDE &amp; BEHOVET FOR EN ÆNDRING…"/>
          <p:cNvSpPr txBox="1"/>
          <p:nvPr>
            <p:ph type="body" idx="1"/>
          </p:nvPr>
        </p:nvSpPr>
        <p:spPr>
          <a:prstGeom prst="rect">
            <a:avLst/>
          </a:prstGeom>
        </p:spPr>
        <p:txBody>
          <a:bodyPr/>
          <a:lstStyle/>
          <a:p>
            <a:pPr>
              <a:buBlip>
                <a:blip r:embed="rId2"/>
              </a:buBlip>
            </a:pPr>
            <a:r>
              <a:t>PROBLEMER VED DET NUVÆRENDE &amp; BEHOVET FOR EN ÆNDRING</a:t>
            </a:r>
          </a:p>
          <a:p>
            <a:pPr>
              <a:buBlip>
                <a:blip r:embed="rId2"/>
              </a:buBlip>
            </a:pPr>
            <a:r>
              <a:t>VÆKST OG LYKSALIGHEDER</a:t>
            </a:r>
          </a:p>
          <a:p>
            <a:pPr>
              <a:buBlip>
                <a:blip r:embed="rId2"/>
              </a:buBlip>
            </a:pPr>
            <a:r>
              <a:t>MOBILITETENS IMPACT PÅ SOCIALE PRAKSISSER</a:t>
            </a:r>
          </a:p>
        </p:txBody>
      </p:sp>
      <p:sp>
        <p:nvSpPr>
          <p:cNvPr id="146" name="- DTU, OECD, FN…"/>
          <p:cNvSpPr txBox="1"/>
          <p:nvPr/>
        </p:nvSpPr>
        <p:spPr>
          <a:xfrm>
            <a:off x="7208580" y="7563135"/>
            <a:ext cx="4986529"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3000"/>
            </a:pPr>
            <a:r>
              <a:t>- DTU, OECD, FN</a:t>
            </a:r>
          </a:p>
          <a:p>
            <a:pPr>
              <a:defRPr i="1" sz="3000"/>
            </a:pPr>
            <a:r>
              <a:t>- McKinsey, Horace Dediu</a:t>
            </a:r>
          </a:p>
          <a:p>
            <a:pPr>
              <a:defRPr i="1" sz="3000"/>
            </a:pPr>
            <a:r>
              <a:t>- John Urry, mobilitetsparadigmet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HVILKE BARRIERER ER DER FOR UDBREDESEN AF GNSS-BASERET MIKROMOBILITET?"/>
          <p:cNvSpPr txBox="1"/>
          <p:nvPr>
            <p:ph type="title"/>
          </p:nvPr>
        </p:nvSpPr>
        <p:spPr>
          <a:prstGeom prst="rect">
            <a:avLst/>
          </a:prstGeom>
        </p:spPr>
        <p:txBody>
          <a:bodyPr/>
          <a:lstStyle>
            <a:lvl1pPr defTabSz="403097">
              <a:defRPr sz="5382">
                <a:effectLst>
                  <a:outerShdw sx="100000" sy="100000" kx="0" ky="0" algn="b" rotWithShape="0" blurRad="43815" dist="8763" dir="5400000">
                    <a:srgbClr val="000000">
                      <a:alpha val="30000"/>
                    </a:srgbClr>
                  </a:outerShdw>
                </a:effectLst>
              </a:defRPr>
            </a:lvl1pPr>
          </a:lstStyle>
          <a:p>
            <a:pPr/>
            <a:r>
              <a:t>HVILKE BARRIERER ER DER FOR UDBREDESEN AF GNSS-BASERET MIKROMOBILITET?</a:t>
            </a:r>
          </a:p>
        </p:txBody>
      </p:sp>
      <p:sp>
        <p:nvSpPr>
          <p:cNvPr id="149" name="COWI-RAPPORTEN…"/>
          <p:cNvSpPr txBox="1"/>
          <p:nvPr>
            <p:ph type="body" idx="1"/>
          </p:nvPr>
        </p:nvSpPr>
        <p:spPr>
          <a:prstGeom prst="rect">
            <a:avLst/>
          </a:prstGeom>
        </p:spPr>
        <p:txBody>
          <a:bodyPr/>
          <a:lstStyle/>
          <a:p>
            <a:pPr>
              <a:buBlip>
                <a:blip r:embed="rId2"/>
              </a:buBlip>
            </a:pPr>
            <a:r>
              <a:t>COWI-RAPPORTEN</a:t>
            </a:r>
          </a:p>
          <a:p>
            <a:pPr>
              <a:buBlip>
                <a:blip r:embed="rId2"/>
              </a:buBlip>
            </a:pPr>
            <a:r>
              <a:t>DIFFUSSION OF INNOVATIONS </a:t>
            </a:r>
          </a:p>
          <a:p>
            <a:pPr>
              <a:buBlip>
                <a:blip r:embed="rId2"/>
              </a:buBlip>
            </a:pPr>
            <a:r>
              <a:t>MIN SURVEY</a:t>
            </a:r>
          </a:p>
        </p:txBody>
      </p:sp>
      <p:sp>
        <p:nvSpPr>
          <p:cNvPr id="150" name="- Frederiksberg Kommune…"/>
          <p:cNvSpPr txBox="1"/>
          <p:nvPr/>
        </p:nvSpPr>
        <p:spPr>
          <a:xfrm>
            <a:off x="6812784" y="7581955"/>
            <a:ext cx="5989187"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3000"/>
            </a:pPr>
            <a:r>
              <a:t>- Frederiksberg Kommune</a:t>
            </a:r>
          </a:p>
          <a:p>
            <a:pPr>
              <a:defRPr i="1" sz="3000"/>
            </a:pPr>
            <a:r>
              <a:t>- Everett Rogers</a:t>
            </a:r>
          </a:p>
          <a:p>
            <a:pPr>
              <a:defRPr i="1" sz="3000"/>
            </a:pPr>
            <a:r>
              <a:t>- Spørgeskemaundersøgelsen</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