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suel præsentation" id="{6415AE6D-26C6-E54E-9826-7E68DEB5084E}">
          <p14:sldIdLst>
            <p14:sldId id="256"/>
            <p14:sldId id="266"/>
            <p14:sldId id="264"/>
          </p14:sldIdLst>
        </p14:section>
        <p14:section name="pers. oplæg" id="{B15B5602-E325-1F4C-B8FE-CD716DE7298D}">
          <p14:sldIdLst>
            <p14:sldId id="259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Marie Høhling Schmidt" initials="AHS" lastIdx="1" clrIdx="0">
    <p:extLst>
      <p:ext uri="{19B8F6BF-5375-455C-9EA6-DF929625EA0E}">
        <p15:presenceInfo xmlns:p15="http://schemas.microsoft.com/office/powerpoint/2012/main" userId="7dfcef547de205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1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86B5E8-631A-134A-A1DC-99354930A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/>
          </a:bodyPr>
          <a:lstStyle/>
          <a:p>
            <a:r>
              <a:rPr lang="da-DK" sz="4800" dirty="0"/>
              <a:t>Health </a:t>
            </a:r>
            <a:r>
              <a:rPr lang="da-DK" sz="4800" dirty="0" err="1"/>
              <a:t>tracking</a:t>
            </a:r>
            <a:endParaRPr lang="da-DK" sz="48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E752A10-4E5C-7841-B370-41B33BBEB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647" y="3529159"/>
            <a:ext cx="4162489" cy="1606576"/>
          </a:xfrm>
        </p:spPr>
        <p:txBody>
          <a:bodyPr>
            <a:normAutofit/>
          </a:bodyPr>
          <a:lstStyle/>
          <a:p>
            <a:r>
              <a:rPr lang="da-DK" i="1" dirty="0"/>
              <a:t>sundhedsvaner og </a:t>
            </a:r>
            <a:r>
              <a:rPr lang="da-DK" i="1" dirty="0" err="1"/>
              <a:t>monitoreringteknologi</a:t>
            </a:r>
            <a:endParaRPr lang="da-DK" dirty="0"/>
          </a:p>
          <a:p>
            <a:endParaRPr lang="da-DK" sz="3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4BBB90-0A7A-4205-85B2-C14DAC858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08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86B5E8-631A-134A-A1DC-99354930A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199" y="967167"/>
            <a:ext cx="4833649" cy="2374516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+mn-lt"/>
              </a:rPr>
              <a:t>Håndledsbaserede puls- og aktivitetstrackere fra GARMIN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E752A10-4E5C-7841-B370-41B33BBEB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647" y="3529159"/>
            <a:ext cx="4162489" cy="16065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da-DK" sz="1600" dirty="0" err="1"/>
              <a:t>Findings</a:t>
            </a:r>
            <a:r>
              <a:rPr lang="da-DK" sz="1600" dirty="0"/>
              <a:t> -  vinkelet ud fra et visuelt </a:t>
            </a:r>
            <a:r>
              <a:rPr lang="da-DK" sz="1600" dirty="0" err="1"/>
              <a:t>impact-map</a:t>
            </a:r>
            <a:r>
              <a:rPr lang="da-DK" sz="1600" dirty="0"/>
              <a:t>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55D03D0F-DDE0-4342-BFA8-7D5CE62B2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2" y="1514509"/>
            <a:ext cx="5822695" cy="30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6916828-BDBD-F248-9C60-E07D5F280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4" y="144346"/>
            <a:ext cx="11644312" cy="5426293"/>
          </a:xfrm>
          <a:prstGeom prst="rect">
            <a:avLst/>
          </a:prstGeom>
        </p:spPr>
      </p:pic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23B2F4D2-01DE-DD40-9B81-AEB637FED2A4}"/>
              </a:ext>
            </a:extLst>
          </p:cNvPr>
          <p:cNvCxnSpPr>
            <a:cxnSpLocks/>
          </p:cNvCxnSpPr>
          <p:nvPr/>
        </p:nvCxnSpPr>
        <p:spPr>
          <a:xfrm>
            <a:off x="4525109" y="3439257"/>
            <a:ext cx="2075855" cy="15706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923DCB87-C93E-134C-8F25-1B8CFA40628E}"/>
              </a:ext>
            </a:extLst>
          </p:cNvPr>
          <p:cNvSpPr txBox="1"/>
          <p:nvPr/>
        </p:nvSpPr>
        <p:spPr>
          <a:xfrm>
            <a:off x="3357563" y="3057518"/>
            <a:ext cx="128970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err="1"/>
              <a:t>Actor</a:t>
            </a:r>
            <a:r>
              <a:rPr lang="da-DK" dirty="0"/>
              <a:t> 1: GARMIN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9A966C8-B3C2-C248-83C1-7C631C2CA113}"/>
              </a:ext>
            </a:extLst>
          </p:cNvPr>
          <p:cNvSpPr txBox="1"/>
          <p:nvPr/>
        </p:nvSpPr>
        <p:spPr>
          <a:xfrm>
            <a:off x="4735900" y="3961509"/>
            <a:ext cx="128970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err="1"/>
              <a:t>Actor</a:t>
            </a:r>
            <a:r>
              <a:rPr lang="da-DK" dirty="0"/>
              <a:t> 2: Målgruppen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9E08FEC-77C0-D04D-8395-1041044E332C}"/>
              </a:ext>
            </a:extLst>
          </p:cNvPr>
          <p:cNvSpPr txBox="1"/>
          <p:nvPr/>
        </p:nvSpPr>
        <p:spPr>
          <a:xfrm>
            <a:off x="3530987" y="4675931"/>
            <a:ext cx="249462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err="1"/>
              <a:t>Actor</a:t>
            </a:r>
            <a:r>
              <a:rPr lang="da-DK" dirty="0"/>
              <a:t> 3: </a:t>
            </a:r>
          </a:p>
          <a:p>
            <a:r>
              <a:rPr lang="da-DK" dirty="0"/>
              <a:t>Teknologiens muligheder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A65EB64-D9AA-2C45-B052-DFD482AA1972}"/>
              </a:ext>
            </a:extLst>
          </p:cNvPr>
          <p:cNvSpPr txBox="1"/>
          <p:nvPr/>
        </p:nvSpPr>
        <p:spPr>
          <a:xfrm>
            <a:off x="3351929" y="5367227"/>
            <a:ext cx="228402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err="1"/>
              <a:t>Actor</a:t>
            </a:r>
            <a:r>
              <a:rPr lang="da-DK" dirty="0"/>
              <a:t> 4: </a:t>
            </a:r>
          </a:p>
          <a:p>
            <a:r>
              <a:rPr lang="da-DK" dirty="0"/>
              <a:t>Det danske samfund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A29A9B8-8DE2-CA4B-B389-8EC639A5C414}"/>
              </a:ext>
            </a:extLst>
          </p:cNvPr>
          <p:cNvCxnSpPr>
            <a:endCxn id="14" idx="1"/>
          </p:cNvCxnSpPr>
          <p:nvPr/>
        </p:nvCxnSpPr>
        <p:spPr>
          <a:xfrm>
            <a:off x="2286001" y="4829175"/>
            <a:ext cx="1065928" cy="861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FF9F60D5-468C-4C4F-A97F-7649538A10A0}"/>
              </a:ext>
            </a:extLst>
          </p:cNvPr>
          <p:cNvCxnSpPr/>
          <p:nvPr/>
        </p:nvCxnSpPr>
        <p:spPr>
          <a:xfrm flipV="1">
            <a:off x="2286001" y="3486149"/>
            <a:ext cx="1065928" cy="13001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1D79E090-38EB-4741-A44A-4E6126B46E34}"/>
              </a:ext>
            </a:extLst>
          </p:cNvPr>
          <p:cNvCxnSpPr>
            <a:cxnSpLocks/>
          </p:cNvCxnSpPr>
          <p:nvPr/>
        </p:nvCxnSpPr>
        <p:spPr>
          <a:xfrm flipV="1">
            <a:off x="4587726" y="2558193"/>
            <a:ext cx="1731012" cy="8810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F3F46E8-446E-044A-98D7-6D922B4EE284}"/>
              </a:ext>
            </a:extLst>
          </p:cNvPr>
          <p:cNvCxnSpPr>
            <a:cxnSpLocks/>
          </p:cNvCxnSpPr>
          <p:nvPr/>
        </p:nvCxnSpPr>
        <p:spPr>
          <a:xfrm>
            <a:off x="7387435" y="2569916"/>
            <a:ext cx="1862073" cy="4405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felt 25">
            <a:extLst>
              <a:ext uri="{FF2B5EF4-FFF2-40B4-BE49-F238E27FC236}">
                <a16:creationId xmlns:a16="http://schemas.microsoft.com/office/drawing/2014/main" id="{FDFF5D49-FE21-ED48-985E-0E1B1B93B02D}"/>
              </a:ext>
            </a:extLst>
          </p:cNvPr>
          <p:cNvSpPr txBox="1"/>
          <p:nvPr/>
        </p:nvSpPr>
        <p:spPr>
          <a:xfrm>
            <a:off x="5962519" y="1741020"/>
            <a:ext cx="1862073" cy="11051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dirty="0" err="1"/>
              <a:t>Impact</a:t>
            </a:r>
            <a:r>
              <a:rPr lang="da-DK" sz="1600" dirty="0"/>
              <a:t> 1: Design af produkt, proces og organisation samt markeds push 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A563F7D-AB69-4D4A-BAF2-9736285AE1E6}"/>
              </a:ext>
            </a:extLst>
          </p:cNvPr>
          <p:cNvSpPr txBox="1"/>
          <p:nvPr/>
        </p:nvSpPr>
        <p:spPr>
          <a:xfrm>
            <a:off x="7109809" y="3547362"/>
            <a:ext cx="186207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dirty="0" err="1"/>
              <a:t>Impact</a:t>
            </a:r>
            <a:r>
              <a:rPr lang="da-DK" sz="1600" dirty="0"/>
              <a:t> 2: </a:t>
            </a:r>
          </a:p>
          <a:p>
            <a:r>
              <a:rPr lang="da-DK" sz="1600" dirty="0"/>
              <a:t>Adaption af produkt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E152590E-24CC-1C49-B785-2AA011A5998D}"/>
              </a:ext>
            </a:extLst>
          </p:cNvPr>
          <p:cNvSpPr txBox="1"/>
          <p:nvPr/>
        </p:nvSpPr>
        <p:spPr>
          <a:xfrm>
            <a:off x="7666892" y="4315452"/>
            <a:ext cx="118454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dirty="0" err="1"/>
              <a:t>Impact</a:t>
            </a:r>
            <a:r>
              <a:rPr lang="da-DK" sz="1600" dirty="0"/>
              <a:t> 3: R&amp;D 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7EA29991-3D74-374C-A390-A96974907F5D}"/>
              </a:ext>
            </a:extLst>
          </p:cNvPr>
          <p:cNvSpPr txBox="1"/>
          <p:nvPr/>
        </p:nvSpPr>
        <p:spPr>
          <a:xfrm>
            <a:off x="6204667" y="4999096"/>
            <a:ext cx="270083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err="1"/>
              <a:t>Impact</a:t>
            </a:r>
            <a:r>
              <a:rPr lang="da-DK" dirty="0"/>
              <a:t> 4: </a:t>
            </a:r>
          </a:p>
          <a:p>
            <a:r>
              <a:rPr lang="da-DK" dirty="0"/>
              <a:t>markeds </a:t>
            </a:r>
            <a:r>
              <a:rPr lang="da-DK" dirty="0" err="1"/>
              <a:t>pull</a:t>
            </a:r>
            <a:r>
              <a:rPr lang="da-DK" dirty="0"/>
              <a:t> og ressourcer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90851538-E310-D046-8F04-471CAE876A80}"/>
              </a:ext>
            </a:extLst>
          </p:cNvPr>
          <p:cNvSpPr txBox="1"/>
          <p:nvPr/>
        </p:nvSpPr>
        <p:spPr>
          <a:xfrm>
            <a:off x="49246" y="3504311"/>
            <a:ext cx="228402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GOAL : </a:t>
            </a:r>
          </a:p>
          <a:p>
            <a:r>
              <a:rPr lang="da-DK" i="1" dirty="0"/>
              <a:t>At skabe bedre sundhedsvaner vha. af teknologiske virkemidler til målgruppen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BFAA8F27-F6D1-4A49-93D4-4517A7FE0414}"/>
              </a:ext>
            </a:extLst>
          </p:cNvPr>
          <p:cNvSpPr txBox="1"/>
          <p:nvPr/>
        </p:nvSpPr>
        <p:spPr>
          <a:xfrm>
            <a:off x="9577611" y="1727196"/>
            <a:ext cx="2297345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dirty="0" err="1"/>
              <a:t>Deliverable</a:t>
            </a:r>
            <a:r>
              <a:rPr lang="da-DK" sz="1600" dirty="0"/>
              <a:t> 1: Håndledsbaseret puls- og aktivitetstrackere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7CDDE0ED-C90B-CF4F-8A39-6D9442FF28A9}"/>
              </a:ext>
            </a:extLst>
          </p:cNvPr>
          <p:cNvSpPr txBox="1"/>
          <p:nvPr/>
        </p:nvSpPr>
        <p:spPr>
          <a:xfrm>
            <a:off x="9507825" y="4829819"/>
            <a:ext cx="186207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dirty="0" err="1"/>
              <a:t>Deliverable</a:t>
            </a:r>
            <a:r>
              <a:rPr lang="da-DK" sz="1600" dirty="0"/>
              <a:t> 4: Marked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8FF142BF-D4FA-C145-A366-465CEE4A6825}"/>
              </a:ext>
            </a:extLst>
          </p:cNvPr>
          <p:cNvSpPr txBox="1"/>
          <p:nvPr/>
        </p:nvSpPr>
        <p:spPr>
          <a:xfrm>
            <a:off x="9216522" y="2745861"/>
            <a:ext cx="186207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dirty="0" err="1"/>
              <a:t>Deliverable</a:t>
            </a:r>
            <a:r>
              <a:rPr lang="da-DK" sz="1600" dirty="0"/>
              <a:t> 2: Brugervenligt design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6C5B3C15-4DC0-FF48-AFBA-B8F35D14C00A}"/>
              </a:ext>
            </a:extLst>
          </p:cNvPr>
          <p:cNvSpPr txBox="1"/>
          <p:nvPr/>
        </p:nvSpPr>
        <p:spPr>
          <a:xfrm>
            <a:off x="9621725" y="3809105"/>
            <a:ext cx="221874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dirty="0" err="1"/>
              <a:t>Deliverable</a:t>
            </a:r>
            <a:r>
              <a:rPr lang="da-DK" sz="1600" dirty="0"/>
              <a:t> 3: </a:t>
            </a:r>
          </a:p>
          <a:p>
            <a:r>
              <a:rPr lang="da-DK" sz="1600" dirty="0"/>
              <a:t>Absolut håndledsbaseret teknologi</a:t>
            </a:r>
          </a:p>
        </p:txBody>
      </p:sp>
    </p:spTree>
    <p:extLst>
      <p:ext uri="{BB962C8B-B14F-4D97-AF65-F5344CB8AC3E}">
        <p14:creationId xmlns:p14="http://schemas.microsoft.com/office/powerpoint/2010/main" val="34511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6E59481-F206-1847-BB2C-E047FE94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Goal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95CD7E0-2C5E-754D-B81B-457D6B91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5" r="50841" b="48838"/>
          <a:stretch/>
        </p:blipFill>
        <p:spPr>
          <a:xfrm>
            <a:off x="1130029" y="1903977"/>
            <a:ext cx="4960442" cy="246397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0E6A275-7B56-E747-8821-88B05CAD204E}"/>
              </a:ext>
            </a:extLst>
          </p:cNvPr>
          <p:cNvSpPr txBox="1"/>
          <p:nvPr/>
        </p:nvSpPr>
        <p:spPr>
          <a:xfrm>
            <a:off x="6579647" y="2015732"/>
            <a:ext cx="4158750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at </a:t>
            </a:r>
            <a:r>
              <a:rPr lang="en-US" cap="all" dirty="0" err="1"/>
              <a:t>skabe</a:t>
            </a:r>
            <a:r>
              <a:rPr lang="en-US" cap="all" dirty="0"/>
              <a:t> </a:t>
            </a:r>
            <a:r>
              <a:rPr lang="en-US" cap="all" dirty="0" err="1"/>
              <a:t>bedre</a:t>
            </a:r>
            <a:r>
              <a:rPr lang="en-US" cap="all" dirty="0"/>
              <a:t> </a:t>
            </a:r>
            <a:r>
              <a:rPr lang="en-US" cap="all" dirty="0" err="1"/>
              <a:t>sundhedsvaner</a:t>
            </a:r>
            <a:r>
              <a:rPr lang="en-US" cap="all" dirty="0"/>
              <a:t> </a:t>
            </a:r>
            <a:r>
              <a:rPr lang="en-US" cap="all" dirty="0" err="1"/>
              <a:t>vha</a:t>
            </a:r>
            <a:r>
              <a:rPr lang="en-US" cap="all" dirty="0"/>
              <a:t>.  </a:t>
            </a:r>
            <a:r>
              <a:rPr lang="en-US" cap="all" dirty="0" err="1"/>
              <a:t>Af</a:t>
            </a:r>
            <a:r>
              <a:rPr lang="en-US" cap="all" dirty="0"/>
              <a:t> </a:t>
            </a:r>
            <a:r>
              <a:rPr lang="en-US" cap="all" dirty="0" err="1"/>
              <a:t>teknologiske</a:t>
            </a:r>
            <a:r>
              <a:rPr lang="en-US" cap="all" dirty="0"/>
              <a:t>  </a:t>
            </a:r>
            <a:r>
              <a:rPr lang="en-US" cap="all" dirty="0" err="1"/>
              <a:t>virkemidler</a:t>
            </a:r>
            <a:r>
              <a:rPr lang="en-US" cap="all" dirty="0"/>
              <a:t> </a:t>
            </a:r>
            <a:r>
              <a:rPr lang="en-US" cap="all" dirty="0" err="1"/>
              <a:t>til</a:t>
            </a:r>
            <a:r>
              <a:rPr lang="en-US" cap="all" dirty="0"/>
              <a:t> </a:t>
            </a:r>
            <a:r>
              <a:rPr lang="en-US" cap="all" dirty="0" err="1"/>
              <a:t>målgruppen</a:t>
            </a:r>
            <a:r>
              <a:rPr lang="en-US" cap="all" dirty="0"/>
              <a:t>.</a:t>
            </a:r>
          </a:p>
          <a:p>
            <a:pPr marL="342900" indent="-2857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cap="all" dirty="0"/>
              <a:t>Finding:</a:t>
            </a:r>
          </a:p>
          <a:p>
            <a:pPr marL="342900" indent="-2857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 err="1"/>
              <a:t>Forskel</a:t>
            </a:r>
            <a:r>
              <a:rPr lang="en-US" cap="all" dirty="0"/>
              <a:t> I at give </a:t>
            </a:r>
            <a:r>
              <a:rPr lang="en-US" cap="all" dirty="0" err="1"/>
              <a:t>en</a:t>
            </a:r>
            <a:r>
              <a:rPr lang="en-US" cap="all" dirty="0"/>
              <a:t> information </a:t>
            </a:r>
            <a:r>
              <a:rPr lang="en-US" cap="all" dirty="0" err="1"/>
              <a:t>og</a:t>
            </a:r>
            <a:r>
              <a:rPr lang="en-US" cap="all" dirty="0"/>
              <a:t> </a:t>
            </a:r>
            <a:r>
              <a:rPr lang="en-US" cap="all" dirty="0" err="1"/>
              <a:t>fremme</a:t>
            </a:r>
            <a:r>
              <a:rPr lang="en-US" cap="all" dirty="0"/>
              <a:t> </a:t>
            </a:r>
            <a:r>
              <a:rPr lang="en-US" cap="all" dirty="0" err="1"/>
              <a:t>en</a:t>
            </a:r>
            <a:r>
              <a:rPr lang="en-US" cap="all" dirty="0"/>
              <a:t> </a:t>
            </a:r>
            <a:r>
              <a:rPr lang="en-US" cap="all" dirty="0" err="1"/>
              <a:t>adfærd</a:t>
            </a:r>
            <a:endParaRPr lang="en-US" cap="all" dirty="0"/>
          </a:p>
          <a:p>
            <a:pPr marL="342900" indent="-2857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Design- vs. </a:t>
            </a:r>
            <a:r>
              <a:rPr lang="en-US" cap="all" dirty="0" err="1"/>
              <a:t>teknologifejl</a:t>
            </a:r>
            <a:r>
              <a:rPr lang="en-US" cap="all" dirty="0"/>
              <a:t>  </a:t>
            </a:r>
          </a:p>
          <a:p>
            <a:pPr marL="342900" indent="-2857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cap="all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3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6E59481-F206-1847-BB2C-E047FE94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Actors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AEDCC8BB-929A-FC40-BAD1-64FE96C4C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69" t="2325" b="48838"/>
          <a:stretch/>
        </p:blipFill>
        <p:spPr>
          <a:xfrm>
            <a:off x="1130029" y="1913230"/>
            <a:ext cx="4960442" cy="244546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0E6A275-7B56-E747-8821-88B05CAD204E}"/>
              </a:ext>
            </a:extLst>
          </p:cNvPr>
          <p:cNvSpPr txBox="1"/>
          <p:nvPr/>
        </p:nvSpPr>
        <p:spPr>
          <a:xfrm>
            <a:off x="6579647" y="2015732"/>
            <a:ext cx="4158750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cap="all" dirty="0"/>
              <a:t>Findings:</a:t>
            </a:r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Actor 1: GARMIN</a:t>
            </a:r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Actor 2: </a:t>
            </a:r>
            <a:r>
              <a:rPr lang="en-US" cap="all" dirty="0" err="1"/>
              <a:t>Målgruppen</a:t>
            </a:r>
            <a:endParaRPr lang="en-US" cap="all" dirty="0"/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Actor 3: </a:t>
            </a:r>
            <a:r>
              <a:rPr lang="en-US" cap="all" dirty="0" err="1"/>
              <a:t>Teknologiens</a:t>
            </a:r>
            <a:r>
              <a:rPr lang="en-US" cap="all" dirty="0"/>
              <a:t> </a:t>
            </a:r>
            <a:r>
              <a:rPr lang="en-US" cap="all" dirty="0" err="1"/>
              <a:t>muligheder</a:t>
            </a:r>
            <a:endParaRPr lang="en-US" cap="all" dirty="0"/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Actor 4: Det </a:t>
            </a:r>
            <a:r>
              <a:rPr lang="en-US" cap="all" dirty="0" err="1"/>
              <a:t>danske</a:t>
            </a:r>
            <a:r>
              <a:rPr lang="en-US" cap="all" dirty="0"/>
              <a:t> </a:t>
            </a:r>
            <a:r>
              <a:rPr lang="en-US" cap="all" dirty="0" err="1"/>
              <a:t>samfund</a:t>
            </a:r>
            <a:endParaRPr lang="en-US" cap="all" dirty="0"/>
          </a:p>
          <a:p>
            <a:pPr marL="342900" indent="-2857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da-DK" dirty="0"/>
              <a:t>Valg og Refleksioner </a:t>
            </a:r>
          </a:p>
          <a:p>
            <a:pPr marL="571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endParaRPr lang="en-US" cap="all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6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6E59481-F206-1847-BB2C-E047FE94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impacts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87A12B10-E6D2-BE4D-9138-EDFCA37A6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62" r="50793"/>
          <a:stretch/>
        </p:blipFill>
        <p:spPr>
          <a:xfrm>
            <a:off x="1130029" y="1905152"/>
            <a:ext cx="4960442" cy="246162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0E6A275-7B56-E747-8821-88B05CAD204E}"/>
              </a:ext>
            </a:extLst>
          </p:cNvPr>
          <p:cNvSpPr txBox="1"/>
          <p:nvPr/>
        </p:nvSpPr>
        <p:spPr>
          <a:xfrm>
            <a:off x="6579647" y="2015732"/>
            <a:ext cx="4158750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71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cap="all" dirty="0"/>
              <a:t>Findings: </a:t>
            </a:r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Impact 1: design </a:t>
            </a:r>
            <a:r>
              <a:rPr lang="en-US" cap="all" dirty="0" err="1"/>
              <a:t>af</a:t>
            </a:r>
            <a:r>
              <a:rPr lang="en-US" cap="all" dirty="0"/>
              <a:t> </a:t>
            </a:r>
            <a:r>
              <a:rPr lang="en-US" cap="all" dirty="0" err="1"/>
              <a:t>produkt</a:t>
            </a:r>
            <a:r>
              <a:rPr lang="en-US" cap="all" dirty="0"/>
              <a:t>, process </a:t>
            </a:r>
            <a:r>
              <a:rPr lang="en-US" cap="all" dirty="0" err="1"/>
              <a:t>og</a:t>
            </a:r>
            <a:r>
              <a:rPr lang="en-US" cap="all" dirty="0"/>
              <a:t> </a:t>
            </a:r>
            <a:r>
              <a:rPr lang="en-US" cap="all" dirty="0" err="1"/>
              <a:t>organisation</a:t>
            </a:r>
            <a:r>
              <a:rPr lang="en-US" cap="all" dirty="0"/>
              <a:t> </a:t>
            </a:r>
            <a:r>
              <a:rPr lang="en-US" cap="all" dirty="0" err="1"/>
              <a:t>samt</a:t>
            </a:r>
            <a:r>
              <a:rPr lang="en-US" cap="all" dirty="0"/>
              <a:t> </a:t>
            </a:r>
            <a:r>
              <a:rPr lang="en-US" cap="all" dirty="0" err="1"/>
              <a:t>markeds</a:t>
            </a:r>
            <a:r>
              <a:rPr lang="en-US" cap="all" dirty="0"/>
              <a:t> push </a:t>
            </a:r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Impact 2:  adaption </a:t>
            </a:r>
            <a:r>
              <a:rPr lang="en-US" cap="all" dirty="0" err="1"/>
              <a:t>af</a:t>
            </a:r>
            <a:r>
              <a:rPr lang="en-US" cap="all" dirty="0"/>
              <a:t>  product</a:t>
            </a:r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Impact 3: R&amp;D </a:t>
            </a:r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/>
              <a:t>Impact 4: </a:t>
            </a:r>
            <a:r>
              <a:rPr lang="en-US" cap="all" dirty="0" err="1"/>
              <a:t>markeds</a:t>
            </a:r>
            <a:r>
              <a:rPr lang="en-US" cap="all" dirty="0"/>
              <a:t> pull, </a:t>
            </a:r>
            <a:r>
              <a:rPr lang="en-US" cap="all" dirty="0" err="1"/>
              <a:t>samt</a:t>
            </a:r>
            <a:r>
              <a:rPr lang="en-US" cap="all" dirty="0"/>
              <a:t> </a:t>
            </a:r>
            <a:r>
              <a:rPr lang="en-US" cap="all" dirty="0" err="1"/>
              <a:t>økonomiske</a:t>
            </a:r>
            <a:r>
              <a:rPr lang="en-US" cap="all" dirty="0"/>
              <a:t> </a:t>
            </a:r>
            <a:r>
              <a:rPr lang="en-US" cap="all" dirty="0" err="1"/>
              <a:t>ressourser</a:t>
            </a:r>
            <a:r>
              <a:rPr lang="en-US" cap="all" dirty="0"/>
              <a:t> </a:t>
            </a:r>
            <a:r>
              <a:rPr lang="en-US" cap="all" dirty="0" err="1"/>
              <a:t>til</a:t>
            </a:r>
            <a:r>
              <a:rPr lang="en-US" cap="all" dirty="0"/>
              <a:t> R&amp;D</a:t>
            </a:r>
          </a:p>
          <a:p>
            <a:pPr marL="342900" indent="-28575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da-DK" dirty="0"/>
              <a:t>Valg og Refleksioner </a:t>
            </a:r>
          </a:p>
          <a:p>
            <a:pPr marL="28575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cap="all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85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6E59481-F206-1847-BB2C-E047FE94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deliverables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BA8FE96-7FF6-B044-853E-E5EDB53B9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80" t="51162"/>
          <a:stretch/>
        </p:blipFill>
        <p:spPr>
          <a:xfrm>
            <a:off x="1130029" y="1915397"/>
            <a:ext cx="4960442" cy="244113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0E6A275-7B56-E747-8821-88B05CAD204E}"/>
              </a:ext>
            </a:extLst>
          </p:cNvPr>
          <p:cNvSpPr txBox="1"/>
          <p:nvPr/>
        </p:nvSpPr>
        <p:spPr>
          <a:xfrm>
            <a:off x="6579647" y="2015732"/>
            <a:ext cx="4158750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100" i="1" dirty="0"/>
              <a:t>”By answering the question:  What can we do to support the behavior change? We find our "deliverables". </a:t>
            </a:r>
          </a:p>
          <a:p>
            <a:pPr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100" i="1" dirty="0"/>
              <a:t>With this approach, we put the deliverables in the context of  Who it’s for? and Why it’s important? </a:t>
            </a:r>
          </a:p>
          <a:p>
            <a:pPr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100" i="1" dirty="0"/>
              <a:t>If we design a technical product or service, these deliverables are the features and functionalities of the intended system themselves and related </a:t>
            </a:r>
            <a:r>
              <a:rPr lang="en-US" sz="1100" i="1" dirty="0" err="1"/>
              <a:t>organisational</a:t>
            </a:r>
            <a:r>
              <a:rPr lang="en-US" sz="1100" i="1" dirty="0"/>
              <a:t> activities.” </a:t>
            </a:r>
            <a:r>
              <a:rPr lang="en-US" sz="1100" dirty="0"/>
              <a:t>(</a:t>
            </a:r>
            <a:r>
              <a:rPr lang="en-US" sz="1100" dirty="0" err="1"/>
              <a:t>Tarnowsky</a:t>
            </a:r>
            <a:r>
              <a:rPr lang="en-US" sz="1100" dirty="0"/>
              <a:t>, 2016)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cap="all" dirty="0"/>
              <a:t>Deliverable 1: </a:t>
            </a:r>
            <a:r>
              <a:rPr lang="da-DK" sz="1100" cap="all" dirty="0"/>
              <a:t>vanedannende produkt </a:t>
            </a:r>
            <a:r>
              <a:rPr lang="en-US" sz="1100" cap="all" dirty="0"/>
              <a:t>Design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cap="all" dirty="0"/>
              <a:t> Deliverable 2:  “USABIILITY </a:t>
            </a:r>
            <a:r>
              <a:rPr lang="da-DK" sz="1100" dirty="0"/>
              <a:t>or </a:t>
            </a:r>
            <a:r>
              <a:rPr lang="da-DK" sz="1100" dirty="0" err="1"/>
              <a:t>rather</a:t>
            </a:r>
            <a:r>
              <a:rPr lang="da-DK" sz="1100" dirty="0"/>
              <a:t>, the </a:t>
            </a:r>
            <a:r>
              <a:rPr lang="da-DK" sz="1100" dirty="0" err="1"/>
              <a:t>ability</a:t>
            </a:r>
            <a:r>
              <a:rPr lang="da-DK" sz="1100" dirty="0"/>
              <a:t> of the </a:t>
            </a:r>
            <a:r>
              <a:rPr lang="da-DK" sz="1100" dirty="0" err="1"/>
              <a:t>user</a:t>
            </a:r>
            <a:r>
              <a:rPr lang="da-DK" sz="1100" dirty="0"/>
              <a:t> to </a:t>
            </a:r>
            <a:r>
              <a:rPr lang="da-DK" sz="1100" dirty="0" err="1"/>
              <a:t>take</a:t>
            </a:r>
            <a:r>
              <a:rPr lang="da-DK" sz="1100" dirty="0"/>
              <a:t> action </a:t>
            </a:r>
            <a:r>
              <a:rPr lang="da-DK" sz="1100" dirty="0" err="1"/>
              <a:t>easily</a:t>
            </a:r>
            <a:r>
              <a:rPr lang="da-DK" sz="1100" dirty="0"/>
              <a:t>.” (</a:t>
            </a:r>
            <a:r>
              <a:rPr lang="da-DK" sz="1100" dirty="0" err="1"/>
              <a:t>Eyal</a:t>
            </a:r>
            <a:r>
              <a:rPr lang="da-DK" sz="1100" dirty="0"/>
              <a:t>, 2014; 55)</a:t>
            </a:r>
            <a:endParaRPr lang="en-US" sz="1100" cap="all" dirty="0"/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cap="all" dirty="0"/>
              <a:t>Deliverable 3: </a:t>
            </a:r>
            <a:r>
              <a:rPr lang="en-US" sz="1100" cap="all" dirty="0" err="1"/>
              <a:t>absolut</a:t>
            </a:r>
            <a:r>
              <a:rPr lang="en-US" sz="1100" cap="all" dirty="0"/>
              <a:t> </a:t>
            </a:r>
            <a:r>
              <a:rPr lang="en-US" sz="1100" cap="all" dirty="0" err="1"/>
              <a:t>håndledsbaseret</a:t>
            </a:r>
            <a:r>
              <a:rPr lang="en-US" sz="1100" cap="all" dirty="0"/>
              <a:t> </a:t>
            </a:r>
            <a:r>
              <a:rPr lang="en-US" sz="1100" cap="all" dirty="0" err="1"/>
              <a:t>teknologi</a:t>
            </a:r>
            <a:endParaRPr lang="en-US" sz="1100" cap="all" dirty="0"/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cap="all" dirty="0"/>
              <a:t>Deliverable 4: marked - painkiller or vitamin? 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da-DK" sz="1100" dirty="0"/>
              <a:t>Valg og Refleksioner 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100" cap="all" dirty="0"/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100" cap="all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191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193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Wingdings</vt:lpstr>
      <vt:lpstr>Galleri</vt:lpstr>
      <vt:lpstr>Health tracking</vt:lpstr>
      <vt:lpstr>Håndledsbaserede puls- og aktivitetstrackere fra GARMIN</vt:lpstr>
      <vt:lpstr>PowerPoint-præsentation</vt:lpstr>
      <vt:lpstr>Goal</vt:lpstr>
      <vt:lpstr>Actors</vt:lpstr>
      <vt:lpstr>impacts</vt:lpstr>
      <vt:lpstr>deliverables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tracking</dc:title>
  <dc:creator>Anne-Marie Høhling Schmidt</dc:creator>
  <cp:lastModifiedBy>Anne-Marie Høhling Schmidt</cp:lastModifiedBy>
  <cp:revision>16</cp:revision>
  <dcterms:created xsi:type="dcterms:W3CDTF">2020-06-12T18:26:30Z</dcterms:created>
  <dcterms:modified xsi:type="dcterms:W3CDTF">2020-06-17T06:15:40Z</dcterms:modified>
</cp:coreProperties>
</file>